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58" r:id="rId3"/>
    <p:sldId id="265" r:id="rId4"/>
    <p:sldId id="267" r:id="rId5"/>
    <p:sldId id="268" r:id="rId6"/>
    <p:sldId id="270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0781" autoAdjust="0"/>
  </p:normalViewPr>
  <p:slideViewPr>
    <p:cSldViewPr snapToGrid="0">
      <p:cViewPr varScale="1">
        <p:scale>
          <a:sx n="40" d="100"/>
          <a:sy n="40" d="100"/>
        </p:scale>
        <p:origin x="6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2" d="100"/>
          <a:sy n="62" d="100"/>
        </p:scale>
        <p:origin x="3154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E9E83-752E-4097-9B8E-667E7B044535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54899-98A2-484B-BB09-B63DF5B51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514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740B96-0F4F-4142-AE14-2D42E98CD02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16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740B96-0F4F-4142-AE14-2D42E98CD02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596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754899-98A2-484B-BB09-B63DF5B5102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249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754899-98A2-484B-BB09-B63DF5B5102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711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754899-98A2-484B-BB09-B63DF5B5102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774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C09B8-3F60-48FF-B701-0050AECDF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2F1C5A1-ED77-49A1-BC9F-5CC4EB7AA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1DB2B6-2D4F-482A-B96B-D70585E61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F31A-E71D-41A4-883F-5EACDB250AE4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C5B3CB-9F35-4ABE-B8D8-8DE64882F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296766-0F4D-4D1F-94A7-8FC6FFC13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6914-B292-4492-904E-22044CD3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66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7980B0-F095-4DBD-9C38-3B6A570B0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59618C-6F0D-4A2E-86CD-8FD0469C9B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4C5663-E92F-4146-A560-7E4676357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5D0B-2ECE-4AA6-8AFF-356592B26E4B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7D5510-B954-4A5E-9675-EEA605C2E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C32E8F-6284-4E87-95E8-2AD49B99A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6914-B292-4492-904E-22044CD3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0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FE9E635-D72F-4DD3-A02C-29ACE87173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AA9BEAC-F704-4BDF-8400-11E25552C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CBBBCC-6B23-4308-93A7-5D28DC4DB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526D-EBA4-4F41-B837-DC398FCDC8C8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6C5FF9-1670-4AB9-8B90-276B1D14F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B868D8-9FC2-4C65-813F-8E1BF6859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6914-B292-4492-904E-22044CD3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56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64F557-4136-4BB0-99A2-83A2ABEB9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EB81FB-5758-472A-A04F-6B2707C74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D20D6C-77A4-40E2-94E4-86F893B07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D386-608C-4ECF-BCDA-E2C981B28456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1FF8FA-69D6-4F9E-82F6-B7A422BC1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1AFDB4-0C2A-41BB-B2BA-8AEF369AB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6914-B292-4492-904E-22044CD3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28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68FB3F-45FC-4551-B5FD-CE1C83FA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B1C45E-AE3C-4F14-AAB1-23D85B1C1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C1C3B6-F7B4-4CCB-9577-CEEF55106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9669-1B02-4785-8BD6-CABE59EA09D5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BE41D2-38CF-47AF-B992-5E2C28AA7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4A9FB9-23BF-4145-A10B-57D2734B6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6914-B292-4492-904E-22044CD3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17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681644-838B-47BB-B5B1-0E816C722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BFBC49-067A-484F-8080-79C85E4244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B25D7A2-F6F7-497C-A7EC-689B55122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02ADC9-625D-4B96-8831-FA709D60A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704B-62C0-420E-A5C7-AF5F931FDAA5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A12FFFE-517E-4A12-A7F2-9A56290A4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CE135D-FBD4-41B3-8989-287CB5058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6914-B292-4492-904E-22044CD3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72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6635C5-85D2-41E0-B4B6-1FF385432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B10494-A19B-46DA-B4B4-44A5ED9F3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2C78CFB-2305-4D2E-A9BA-641007A5D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058C75A-0770-45CA-BF96-5FF9B7C18E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3A98454-1DB3-465B-BF97-A276CD5E04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A840940-DC31-4503-9377-2CF995F58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8533-7A89-4EF3-B4C3-40746A7D7A64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69BD50B-3FDA-44AF-B719-2FE9F698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EEE4634-7367-4E6E-8014-25E2A4D38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6914-B292-4492-904E-22044CD3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77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C764A9-B291-4C4C-B8E7-19517FAA6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26197AA-93E5-4E85-9C1C-FAB31020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A088-626B-4526-A223-2E69A157BFEC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9D2B471-496D-4390-9752-8BD47AEAF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D8F165A-6B29-4ECD-9901-B428A0787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6914-B292-4492-904E-22044CD3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74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C38517C-C041-43CD-BA09-54E1556A0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F109-7812-43E3-8134-23804AEFCFF8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4A0640B-D7D8-47A0-A136-B73EC4B1B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4C72E3-7FD5-4DE6-AABD-377D9A1BC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6914-B292-4492-904E-22044CD3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27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CA8A1F-09BE-4D70-A86E-C9B7013A0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EA09EC-70E5-43FB-A4B7-915063D0A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CBFF09-5741-45A0-88F5-B402AA14C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18BF3E-B5A7-4E9E-8206-2F14C15EF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76C5-F5B9-47DF-BA15-B778390F1C3C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AAE34A-4474-4B58-ABF2-DE419FC1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87A690B-8139-4D34-81F0-85B8F435A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6914-B292-4492-904E-22044CD3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98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4DE5A1-AC49-4027-ABE9-048EE6A32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B5C606C-AFBB-4743-9EBE-D2E467A2E6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C5E7AF-3445-47C0-AA2A-271BC68C3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030FF5-005D-4180-9A49-E736C343E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DD91-A239-4D84-BA15-03310C6917BC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829AEE-EFA2-4766-BF5B-1222DDA80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6CDEB9-7E36-4FA0-8558-FFD669B3C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6914-B292-4492-904E-22044CD3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22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F033F7D-7767-4F90-A4F5-18DF182AE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9F0977-10C1-499A-BC86-13DFB9228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178530-0244-4517-B4FE-DE3DB8F2CF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81B89-BB67-4590-B7F9-EDC457FBABF2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97310B-5E73-4262-AC93-77FD7CF3C8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DFC377-35FA-4FBF-BE7D-C02752945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C6914-B292-4492-904E-22044CD3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40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atatrak_helpdesk@clin-cloud.com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B8B8498-A488-40AF-99EB-F622ED9AD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8896786" cy="6858478"/>
          </a:xfrm>
          <a:custGeom>
            <a:avLst/>
            <a:gdLst>
              <a:gd name="connsiteX0" fmla="*/ 1472231 w 8896786"/>
              <a:gd name="connsiteY0" fmla="*/ 6858478 h 6858478"/>
              <a:gd name="connsiteX1" fmla="*/ 8896786 w 8896786"/>
              <a:gd name="connsiteY1" fmla="*/ 6858478 h 6858478"/>
              <a:gd name="connsiteX2" fmla="*/ 5720411 w 8896786"/>
              <a:gd name="connsiteY2" fmla="*/ 0 h 6858478"/>
              <a:gd name="connsiteX3" fmla="*/ 5714834 w 8896786"/>
              <a:gd name="connsiteY3" fmla="*/ 0 h 6858478"/>
              <a:gd name="connsiteX4" fmla="*/ 4648606 w 8896786"/>
              <a:gd name="connsiteY4" fmla="*/ 0 h 6858478"/>
              <a:gd name="connsiteX5" fmla="*/ 0 w 8896786"/>
              <a:gd name="connsiteY5" fmla="*/ 0 h 6858478"/>
              <a:gd name="connsiteX6" fmla="*/ 0 w 8896786"/>
              <a:gd name="connsiteY6" fmla="*/ 6857915 h 6858478"/>
              <a:gd name="connsiteX7" fmla="*/ 1472491 w 8896786"/>
              <a:gd name="connsiteY7" fmla="*/ 6857915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6786" h="6858478">
                <a:moveTo>
                  <a:pt x="1472231" y="6858478"/>
                </a:moveTo>
                <a:lnTo>
                  <a:pt x="8896786" y="6858478"/>
                </a:lnTo>
                <a:lnTo>
                  <a:pt x="5720411" y="0"/>
                </a:lnTo>
                <a:lnTo>
                  <a:pt x="5714834" y="0"/>
                </a:lnTo>
                <a:lnTo>
                  <a:pt x="4648606" y="0"/>
                </a:lnTo>
                <a:lnTo>
                  <a:pt x="0" y="0"/>
                </a:lnTo>
                <a:lnTo>
                  <a:pt x="0" y="6857915"/>
                </a:lnTo>
                <a:lnTo>
                  <a:pt x="1472491" y="685791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F033D07-FE42-4E5C-A00A-FFE1D42C0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9"/>
            <a:ext cx="8096249" cy="6858479"/>
          </a:xfrm>
          <a:custGeom>
            <a:avLst/>
            <a:gdLst>
              <a:gd name="connsiteX0" fmla="*/ 0 w 8096249"/>
              <a:gd name="connsiteY0" fmla="*/ 6858479 h 6858479"/>
              <a:gd name="connsiteX1" fmla="*/ 2130297 w 8096249"/>
              <a:gd name="connsiteY1" fmla="*/ 6858479 h 6858479"/>
              <a:gd name="connsiteX2" fmla="*/ 2130297 w 8096249"/>
              <a:gd name="connsiteY2" fmla="*/ 6858478 h 6858479"/>
              <a:gd name="connsiteX3" fmla="*/ 8096249 w 8096249"/>
              <a:gd name="connsiteY3" fmla="*/ 6858478 h 6858479"/>
              <a:gd name="connsiteX4" fmla="*/ 4919874 w 8096249"/>
              <a:gd name="connsiteY4" fmla="*/ 0 h 6858479"/>
              <a:gd name="connsiteX5" fmla="*/ 4914297 w 8096249"/>
              <a:gd name="connsiteY5" fmla="*/ 0 h 6858479"/>
              <a:gd name="connsiteX6" fmla="*/ 3848069 w 8096249"/>
              <a:gd name="connsiteY6" fmla="*/ 0 h 6858479"/>
              <a:gd name="connsiteX7" fmla="*/ 18197 w 8096249"/>
              <a:gd name="connsiteY7" fmla="*/ 0 h 6858479"/>
              <a:gd name="connsiteX8" fmla="*/ 18197 w 8096249"/>
              <a:gd name="connsiteY8" fmla="*/ 479 h 6858479"/>
              <a:gd name="connsiteX9" fmla="*/ 0 w 8096249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96249" h="6858479">
                <a:moveTo>
                  <a:pt x="0" y="6858479"/>
                </a:moveTo>
                <a:lnTo>
                  <a:pt x="2130297" y="6858479"/>
                </a:lnTo>
                <a:lnTo>
                  <a:pt x="2130297" y="6858478"/>
                </a:lnTo>
                <a:lnTo>
                  <a:pt x="8096249" y="6858478"/>
                </a:lnTo>
                <a:lnTo>
                  <a:pt x="4919874" y="0"/>
                </a:lnTo>
                <a:lnTo>
                  <a:pt x="4914297" y="0"/>
                </a:lnTo>
                <a:lnTo>
                  <a:pt x="3848069" y="0"/>
                </a:lnTo>
                <a:lnTo>
                  <a:pt x="18197" y="0"/>
                </a:lnTo>
                <a:lnTo>
                  <a:pt x="18197" y="479"/>
                </a:lnTo>
                <a:lnTo>
                  <a:pt x="0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B9C4D4B-3F68-401B-9E1D-BB0330711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877824"/>
            <a:ext cx="5294376" cy="3072384"/>
          </a:xfrm>
        </p:spPr>
        <p:txBody>
          <a:bodyPr anchor="b">
            <a:normAutofit/>
          </a:bodyPr>
          <a:lstStyle/>
          <a:p>
            <a:pPr algn="l"/>
            <a:r>
              <a:rPr kumimoji="1" lang="en-US" altLang="ja-JP" sz="5400" dirty="0"/>
              <a:t>JROAD-CR</a:t>
            </a:r>
            <a:endParaRPr kumimoji="1" lang="ja-JP" altLang="en-US" sz="54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9EFBCEF-1306-4646-9C9B-394FE2FCB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096512"/>
            <a:ext cx="4167376" cy="1155525"/>
          </a:xfrm>
        </p:spPr>
        <p:txBody>
          <a:bodyPr anchor="t">
            <a:normAutofit/>
          </a:bodyPr>
          <a:lstStyle/>
          <a:p>
            <a:pPr algn="l"/>
            <a:r>
              <a:rPr lang="ja-JP" altLang="en-US" sz="2000"/>
              <a:t>アカウント発行方法について</a:t>
            </a:r>
            <a:endParaRPr kumimoji="1" lang="ja-JP" altLang="en-US" sz="200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1A7CA7-4072-4061-B3D6-ED3040DA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34120" y="6356350"/>
            <a:ext cx="1381506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0E01A154-12CD-4054-8470-971350B33FD9}" type="datetime1">
              <a:rPr kumimoji="1" lang="ja-JP" altLang="en-US">
                <a:solidFill>
                  <a:schemeClr val="bg1">
                    <a:alpha val="80000"/>
                  </a:schemeClr>
                </a:solidFill>
              </a:rPr>
              <a:pPr algn="r">
                <a:spcAft>
                  <a:spcPts val="600"/>
                </a:spcAft>
              </a:pPr>
              <a:t>2022/4/28</a:t>
            </a:fld>
            <a:endParaRPr kumimoji="1" lang="ja-JP" altLang="en-US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0E7493-CA9C-4C5A-99B5-68DC9A275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5174" y="6356350"/>
            <a:ext cx="4286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6FC6914-B292-4492-904E-22044CD32523}" type="slidenum">
              <a:rPr kumimoji="1" lang="ja-JP" altLang="en-US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</a:t>
            </a:fld>
            <a:endParaRPr kumimoji="1" lang="ja-JP" altLang="en-US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E3B2AB5-AC3D-4526-AF99-FE67B3766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7083" y="3064791"/>
            <a:ext cx="4883319" cy="160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698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63E6B40-6F58-44D7-BEB3-0B3308BCE6EF}"/>
              </a:ext>
            </a:extLst>
          </p:cNvPr>
          <p:cNvSpPr txBox="1"/>
          <p:nvPr/>
        </p:nvSpPr>
        <p:spPr>
          <a:xfrm>
            <a:off x="1630065" y="575233"/>
            <a:ext cx="83920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b="1" dirty="0"/>
              <a:t>一括審査施設　</a:t>
            </a:r>
            <a:r>
              <a:rPr kumimoji="1" lang="ja-JP" altLang="en-US" sz="4000" b="1" dirty="0"/>
              <a:t>アカウント発行方法</a:t>
            </a: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BB2FAAD4-7E04-42C1-9A02-F3690B9609D9}"/>
              </a:ext>
            </a:extLst>
          </p:cNvPr>
          <p:cNvGrpSpPr/>
          <p:nvPr/>
        </p:nvGrpSpPr>
        <p:grpSpPr>
          <a:xfrm>
            <a:off x="1050099" y="2040561"/>
            <a:ext cx="10319476" cy="4098890"/>
            <a:chOff x="240163" y="2470684"/>
            <a:chExt cx="10319476" cy="4098890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CE962ADE-C4A4-47AE-91EF-C2D9C1DE581B}"/>
                </a:ext>
              </a:extLst>
            </p:cNvPr>
            <p:cNvSpPr/>
            <p:nvPr/>
          </p:nvSpPr>
          <p:spPr>
            <a:xfrm>
              <a:off x="240163" y="3538189"/>
              <a:ext cx="1159933" cy="1016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solidFill>
                    <a:schemeClr val="tx1"/>
                  </a:solidFill>
                </a:rPr>
                <a:t>医療機関</a:t>
              </a: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DEF258D9-3470-45F8-9586-33E649DC93B7}"/>
                </a:ext>
              </a:extLst>
            </p:cNvPr>
            <p:cNvSpPr/>
            <p:nvPr/>
          </p:nvSpPr>
          <p:spPr>
            <a:xfrm>
              <a:off x="5539614" y="3540020"/>
              <a:ext cx="1364971" cy="1016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>
                  <a:solidFill>
                    <a:schemeClr val="tx1"/>
                  </a:solidFill>
                </a:rPr>
                <a:t>研究事務局</a:t>
              </a:r>
              <a:endParaRPr kumimoji="1" lang="en-US" altLang="ja-JP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AC14421B-C51A-462C-B53E-897527AE9701}"/>
                </a:ext>
              </a:extLst>
            </p:cNvPr>
            <p:cNvGrpSpPr/>
            <p:nvPr/>
          </p:nvGrpSpPr>
          <p:grpSpPr>
            <a:xfrm>
              <a:off x="1118783" y="4674133"/>
              <a:ext cx="5131292" cy="436614"/>
              <a:chOff x="2237462" y="4662451"/>
              <a:chExt cx="7410794" cy="989319"/>
            </a:xfrm>
          </p:grpSpPr>
          <p:cxnSp>
            <p:nvCxnSpPr>
              <p:cNvPr id="22" name="コネクタ: カギ線 21">
                <a:extLst>
                  <a:ext uri="{FF2B5EF4-FFF2-40B4-BE49-F238E27FC236}">
                    <a16:creationId xmlns:a16="http://schemas.microsoft.com/office/drawing/2014/main" id="{2E1F8BBD-EA9E-4A23-B95F-C43AE8BFE80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37462" y="5631949"/>
                <a:ext cx="7410794" cy="1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矢印コネクタ 27">
                <a:extLst>
                  <a:ext uri="{FF2B5EF4-FFF2-40B4-BE49-F238E27FC236}">
                    <a16:creationId xmlns:a16="http://schemas.microsoft.com/office/drawing/2014/main" id="{80418DDF-2F94-4212-8324-0B2A1EE7CB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7462" y="4662451"/>
                <a:ext cx="0" cy="98931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矢印コネクタ 30">
                <a:extLst>
                  <a:ext uri="{FF2B5EF4-FFF2-40B4-BE49-F238E27FC236}">
                    <a16:creationId xmlns:a16="http://schemas.microsoft.com/office/drawing/2014/main" id="{5FA66EFD-5169-4745-966F-D58067FB72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48256" y="4662451"/>
                <a:ext cx="0" cy="98931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09E404B4-EFA7-49DD-AA77-11BB53331996}"/>
                </a:ext>
              </a:extLst>
            </p:cNvPr>
            <p:cNvSpPr txBox="1"/>
            <p:nvPr/>
          </p:nvSpPr>
          <p:spPr>
            <a:xfrm>
              <a:off x="969735" y="5242843"/>
              <a:ext cx="52803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/>
                <a:t>①参加意向を表明、 </a:t>
              </a:r>
              <a:r>
                <a:rPr lang="en-US" altLang="ja-JP" sz="1600" dirty="0"/>
                <a:t>User</a:t>
              </a:r>
              <a:r>
                <a:rPr lang="ja-JP" altLang="en-US" sz="1600" dirty="0"/>
                <a:t>情報設定書提供</a:t>
              </a:r>
              <a:endParaRPr lang="en-US" altLang="ja-JP" sz="1600" dirty="0"/>
            </a:p>
          </p:txBody>
        </p:sp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63335808-CDB8-4ECD-B37F-CF6FCFCF8A80}"/>
                </a:ext>
              </a:extLst>
            </p:cNvPr>
            <p:cNvGrpSpPr/>
            <p:nvPr/>
          </p:nvGrpSpPr>
          <p:grpSpPr>
            <a:xfrm rot="10800000">
              <a:off x="1067641" y="2914395"/>
              <a:ext cx="5182433" cy="557144"/>
              <a:chOff x="2237462" y="4662451"/>
              <a:chExt cx="7410794" cy="989319"/>
            </a:xfrm>
          </p:grpSpPr>
          <p:cxnSp>
            <p:nvCxnSpPr>
              <p:cNvPr id="36" name="コネクタ: カギ線 35">
                <a:extLst>
                  <a:ext uri="{FF2B5EF4-FFF2-40B4-BE49-F238E27FC236}">
                    <a16:creationId xmlns:a16="http://schemas.microsoft.com/office/drawing/2014/main" id="{C32AB289-786D-42F7-9610-085FC441A37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37462" y="5631947"/>
                <a:ext cx="7410794" cy="1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矢印コネクタ 36">
                <a:extLst>
                  <a:ext uri="{FF2B5EF4-FFF2-40B4-BE49-F238E27FC236}">
                    <a16:creationId xmlns:a16="http://schemas.microsoft.com/office/drawing/2014/main" id="{134052A6-3747-4583-B38F-F06920AFAB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7462" y="4662451"/>
                <a:ext cx="0" cy="98931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矢印コネクタ 37">
                <a:extLst>
                  <a:ext uri="{FF2B5EF4-FFF2-40B4-BE49-F238E27FC236}">
                    <a16:creationId xmlns:a16="http://schemas.microsoft.com/office/drawing/2014/main" id="{D162741D-301D-4A6B-A4DE-2288F9008F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48256" y="4662451"/>
                <a:ext cx="0" cy="98931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B4E22BDC-F428-4B09-978B-B3BE4410F50A}"/>
                </a:ext>
              </a:extLst>
            </p:cNvPr>
            <p:cNvSpPr txBox="1"/>
            <p:nvPr/>
          </p:nvSpPr>
          <p:spPr>
            <a:xfrm>
              <a:off x="1550266" y="2470684"/>
              <a:ext cx="45457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/>
                <a:t>②</a:t>
              </a:r>
              <a:r>
                <a:rPr lang="en-US" altLang="ja-JP" sz="1600" dirty="0"/>
                <a:t>User</a:t>
              </a:r>
              <a:r>
                <a:rPr lang="ja-JP" altLang="en-US" sz="1600" dirty="0"/>
                <a:t>情報設定書を提出</a:t>
              </a:r>
              <a:endParaRPr lang="en-US" altLang="ja-JP" sz="1600" dirty="0"/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5B6B4E24-29BA-4760-B861-2457886F7FE0}"/>
                </a:ext>
              </a:extLst>
            </p:cNvPr>
            <p:cNvSpPr/>
            <p:nvPr/>
          </p:nvSpPr>
          <p:spPr>
            <a:xfrm>
              <a:off x="8478540" y="3449343"/>
              <a:ext cx="1200283" cy="1016000"/>
            </a:xfrm>
            <a:prstGeom prst="rect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solidFill>
                    <a:schemeClr val="tx1"/>
                  </a:solidFill>
                </a:rPr>
                <a:t>クリンクラウド社</a:t>
              </a:r>
              <a:endParaRPr kumimoji="1" lang="en-US" altLang="ja-JP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直線矢印コネクタ 42">
              <a:extLst>
                <a:ext uri="{FF2B5EF4-FFF2-40B4-BE49-F238E27FC236}">
                  <a16:creationId xmlns:a16="http://schemas.microsoft.com/office/drawing/2014/main" id="{73168CAA-38CC-46A5-8A74-84E96DE207C9}"/>
                </a:ext>
              </a:extLst>
            </p:cNvPr>
            <p:cNvCxnSpPr>
              <a:cxnSpLocks/>
            </p:cNvCxnSpPr>
            <p:nvPr/>
          </p:nvCxnSpPr>
          <p:spPr>
            <a:xfrm>
              <a:off x="7035214" y="3861408"/>
              <a:ext cx="1374647" cy="15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EADA07A5-3775-441B-A247-D42A2DC4FDD3}"/>
                </a:ext>
              </a:extLst>
            </p:cNvPr>
            <p:cNvSpPr txBox="1"/>
            <p:nvPr/>
          </p:nvSpPr>
          <p:spPr>
            <a:xfrm>
              <a:off x="6981014" y="3183327"/>
              <a:ext cx="13649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/>
                <a:t>③アカウント発行依頼</a:t>
              </a:r>
            </a:p>
          </p:txBody>
        </p:sp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CFCF2610-8E9D-45FB-BC34-29096CCB06B4}"/>
                </a:ext>
              </a:extLst>
            </p:cNvPr>
            <p:cNvGrpSpPr/>
            <p:nvPr/>
          </p:nvGrpSpPr>
          <p:grpSpPr>
            <a:xfrm>
              <a:off x="924521" y="4491232"/>
              <a:ext cx="8309127" cy="1493335"/>
              <a:chOff x="2237462" y="1303053"/>
              <a:chExt cx="5699667" cy="4005403"/>
            </a:xfrm>
          </p:grpSpPr>
          <p:cxnSp>
            <p:nvCxnSpPr>
              <p:cNvPr id="48" name="コネクタ: カギ線 47">
                <a:extLst>
                  <a:ext uri="{FF2B5EF4-FFF2-40B4-BE49-F238E27FC236}">
                    <a16:creationId xmlns:a16="http://schemas.microsoft.com/office/drawing/2014/main" id="{B9CA7FD2-F033-49A3-8FCF-5E95A33BA6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8477" y="5308453"/>
                <a:ext cx="5668652" cy="3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rgbClr val="FFCCFF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矢印コネクタ 48">
                <a:extLst>
                  <a:ext uri="{FF2B5EF4-FFF2-40B4-BE49-F238E27FC236}">
                    <a16:creationId xmlns:a16="http://schemas.microsoft.com/office/drawing/2014/main" id="{50FC782C-261B-42F9-9F24-7888698CB0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7462" y="1727238"/>
                <a:ext cx="0" cy="3581215"/>
              </a:xfrm>
              <a:prstGeom prst="straightConnector1">
                <a:avLst/>
              </a:prstGeom>
              <a:ln w="19050">
                <a:solidFill>
                  <a:srgbClr val="FFCCFF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矢印コネクタ 49">
                <a:extLst>
                  <a:ext uri="{FF2B5EF4-FFF2-40B4-BE49-F238E27FC236}">
                    <a16:creationId xmlns:a16="http://schemas.microsoft.com/office/drawing/2014/main" id="{C63E04FF-F05D-4678-9E04-4F4CC44FCD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37129" y="1303053"/>
                <a:ext cx="0" cy="4005400"/>
              </a:xfrm>
              <a:prstGeom prst="straightConnector1">
                <a:avLst/>
              </a:prstGeom>
              <a:ln w="19050">
                <a:solidFill>
                  <a:srgbClr val="FFCCFF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DE4B5923-DB3B-4635-82C5-B1C606320618}"/>
                </a:ext>
              </a:extLst>
            </p:cNvPr>
            <p:cNvSpPr txBox="1"/>
            <p:nvPr/>
          </p:nvSpPr>
          <p:spPr>
            <a:xfrm>
              <a:off x="4101833" y="6148876"/>
              <a:ext cx="39883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/>
                <a:t>④＊アカウント発行</a:t>
              </a:r>
              <a:endParaRPr lang="en-US" altLang="ja-JP" sz="1600" dirty="0"/>
            </a:p>
          </p:txBody>
        </p:sp>
        <p:cxnSp>
          <p:nvCxnSpPr>
            <p:cNvPr id="52" name="直線矢印コネクタ 51">
              <a:extLst>
                <a:ext uri="{FF2B5EF4-FFF2-40B4-BE49-F238E27FC236}">
                  <a16:creationId xmlns:a16="http://schemas.microsoft.com/office/drawing/2014/main" id="{1EE25BC5-EDFA-4554-9193-DA2E4E9D8F3D}"/>
                </a:ext>
              </a:extLst>
            </p:cNvPr>
            <p:cNvCxnSpPr>
              <a:cxnSpLocks/>
            </p:cNvCxnSpPr>
            <p:nvPr/>
          </p:nvCxnSpPr>
          <p:spPr>
            <a:xfrm>
              <a:off x="7092509" y="4225408"/>
              <a:ext cx="1188162" cy="0"/>
            </a:xfrm>
            <a:prstGeom prst="straightConnector1">
              <a:avLst/>
            </a:prstGeom>
            <a:ln>
              <a:solidFill>
                <a:srgbClr val="0070C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B961677B-8346-41A6-91B9-E3BEE1BFB876}"/>
                </a:ext>
              </a:extLst>
            </p:cNvPr>
            <p:cNvSpPr txBox="1"/>
            <p:nvPr/>
          </p:nvSpPr>
          <p:spPr>
            <a:xfrm>
              <a:off x="7133828" y="4596095"/>
              <a:ext cx="14831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/>
                <a:t>④＊アカウント発行対応済みの連絡</a:t>
              </a: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90EB2A6A-EB8C-4A56-B3D1-F9A5245A9C1C}"/>
                </a:ext>
              </a:extLst>
            </p:cNvPr>
            <p:cNvSpPr txBox="1"/>
            <p:nvPr/>
          </p:nvSpPr>
          <p:spPr>
            <a:xfrm>
              <a:off x="7045856" y="6231020"/>
              <a:ext cx="35137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>
                  <a:solidFill>
                    <a:srgbClr val="FF0000"/>
                  </a:solidFill>
                </a:rPr>
                <a:t>④＊は、同時対応</a:t>
              </a:r>
              <a:endParaRPr lang="en-US" altLang="ja-JP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C20BE02-F06E-42B8-96BA-F3BD213B7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5AFE-03A5-4A2A-8658-F4916DB4B4CC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907AE00-76E4-4B06-B956-D619D72D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6914-B292-4492-904E-22044CD3252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766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64179A9-D213-43BF-A0D7-D19D52C4FAED}"/>
              </a:ext>
            </a:extLst>
          </p:cNvPr>
          <p:cNvSpPr txBox="1"/>
          <p:nvPr/>
        </p:nvSpPr>
        <p:spPr>
          <a:xfrm>
            <a:off x="1181834" y="1305733"/>
            <a:ext cx="5570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倫理</a:t>
            </a:r>
            <a:r>
              <a:rPr lang="ja-JP" altLang="en-US" sz="2000" b="1" dirty="0">
                <a:solidFill>
                  <a:srgbClr val="FF0000"/>
                </a:solidFill>
              </a:rPr>
              <a:t>審査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について＝＞各施設にて個別に</a:t>
            </a:r>
            <a:r>
              <a:rPr lang="ja-JP" altLang="en-US" sz="2000" b="1" dirty="0">
                <a:solidFill>
                  <a:srgbClr val="FF0000"/>
                </a:solidFill>
              </a:rPr>
              <a:t>対応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63E6B40-6F58-44D7-BEB3-0B3308BCE6EF}"/>
              </a:ext>
            </a:extLst>
          </p:cNvPr>
          <p:cNvSpPr txBox="1"/>
          <p:nvPr/>
        </p:nvSpPr>
        <p:spPr>
          <a:xfrm>
            <a:off x="14840" y="215924"/>
            <a:ext cx="119827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b="1" dirty="0"/>
              <a:t>一括審査以外（個別）の施設のアカウント発行方法</a:t>
            </a:r>
            <a:endParaRPr kumimoji="1" lang="ja-JP" altLang="en-US" sz="4000" b="1" dirty="0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BB2FAAD4-7E04-42C1-9A02-F3690B9609D9}"/>
              </a:ext>
            </a:extLst>
          </p:cNvPr>
          <p:cNvGrpSpPr/>
          <p:nvPr/>
        </p:nvGrpSpPr>
        <p:grpSpPr>
          <a:xfrm>
            <a:off x="1050099" y="1961769"/>
            <a:ext cx="10319476" cy="4177682"/>
            <a:chOff x="240163" y="2391892"/>
            <a:chExt cx="10319476" cy="4177682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CE962ADE-C4A4-47AE-91EF-C2D9C1DE581B}"/>
                </a:ext>
              </a:extLst>
            </p:cNvPr>
            <p:cNvSpPr/>
            <p:nvPr/>
          </p:nvSpPr>
          <p:spPr>
            <a:xfrm>
              <a:off x="240163" y="3538189"/>
              <a:ext cx="1159933" cy="1016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solidFill>
                    <a:schemeClr val="tx1"/>
                  </a:solidFill>
                </a:rPr>
                <a:t>医療機関</a:t>
              </a: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DEF258D9-3470-45F8-9586-33E649DC93B7}"/>
                </a:ext>
              </a:extLst>
            </p:cNvPr>
            <p:cNvSpPr/>
            <p:nvPr/>
          </p:nvSpPr>
          <p:spPr>
            <a:xfrm>
              <a:off x="5539614" y="3540020"/>
              <a:ext cx="1364971" cy="1016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>
                  <a:solidFill>
                    <a:schemeClr val="tx1"/>
                  </a:solidFill>
                </a:rPr>
                <a:t>研究事務局</a:t>
              </a:r>
              <a:endParaRPr kumimoji="1" lang="en-US" altLang="ja-JP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AC14421B-C51A-462C-B53E-897527AE9701}"/>
                </a:ext>
              </a:extLst>
            </p:cNvPr>
            <p:cNvGrpSpPr/>
            <p:nvPr/>
          </p:nvGrpSpPr>
          <p:grpSpPr>
            <a:xfrm>
              <a:off x="1118783" y="4674133"/>
              <a:ext cx="5131292" cy="436614"/>
              <a:chOff x="2237462" y="4662451"/>
              <a:chExt cx="7410794" cy="989319"/>
            </a:xfrm>
          </p:grpSpPr>
          <p:cxnSp>
            <p:nvCxnSpPr>
              <p:cNvPr id="22" name="コネクタ: カギ線 21">
                <a:extLst>
                  <a:ext uri="{FF2B5EF4-FFF2-40B4-BE49-F238E27FC236}">
                    <a16:creationId xmlns:a16="http://schemas.microsoft.com/office/drawing/2014/main" id="{2E1F8BBD-EA9E-4A23-B95F-C43AE8BFE80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37462" y="5631949"/>
                <a:ext cx="7410794" cy="1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矢印コネクタ 27">
                <a:extLst>
                  <a:ext uri="{FF2B5EF4-FFF2-40B4-BE49-F238E27FC236}">
                    <a16:creationId xmlns:a16="http://schemas.microsoft.com/office/drawing/2014/main" id="{80418DDF-2F94-4212-8324-0B2A1EE7CB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7462" y="4662451"/>
                <a:ext cx="0" cy="98931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矢印コネクタ 30">
                <a:extLst>
                  <a:ext uri="{FF2B5EF4-FFF2-40B4-BE49-F238E27FC236}">
                    <a16:creationId xmlns:a16="http://schemas.microsoft.com/office/drawing/2014/main" id="{5FA66EFD-5169-4745-966F-D58067FB72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48256" y="4662451"/>
                <a:ext cx="0" cy="98931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09E404B4-EFA7-49DD-AA77-11BB53331996}"/>
                </a:ext>
              </a:extLst>
            </p:cNvPr>
            <p:cNvSpPr txBox="1"/>
            <p:nvPr/>
          </p:nvSpPr>
          <p:spPr>
            <a:xfrm>
              <a:off x="969735" y="5242843"/>
              <a:ext cx="52803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/>
                <a:t>②参加意向を表明、</a:t>
              </a:r>
              <a:r>
                <a:rPr lang="en-US" altLang="ja-JP" sz="1600" dirty="0"/>
                <a:t>User</a:t>
              </a:r>
              <a:r>
                <a:rPr lang="ja-JP" altLang="en-US" sz="1600" dirty="0"/>
                <a:t>情報設定書提供</a:t>
              </a:r>
              <a:endParaRPr lang="en-US" altLang="ja-JP" sz="1600" dirty="0"/>
            </a:p>
          </p:txBody>
        </p:sp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63335808-CDB8-4ECD-B37F-CF6FCFCF8A80}"/>
                </a:ext>
              </a:extLst>
            </p:cNvPr>
            <p:cNvGrpSpPr/>
            <p:nvPr/>
          </p:nvGrpSpPr>
          <p:grpSpPr>
            <a:xfrm rot="10800000">
              <a:off x="1067641" y="2914395"/>
              <a:ext cx="5182433" cy="557144"/>
              <a:chOff x="2237462" y="4662451"/>
              <a:chExt cx="7410794" cy="989319"/>
            </a:xfrm>
          </p:grpSpPr>
          <p:cxnSp>
            <p:nvCxnSpPr>
              <p:cNvPr id="36" name="コネクタ: カギ線 35">
                <a:extLst>
                  <a:ext uri="{FF2B5EF4-FFF2-40B4-BE49-F238E27FC236}">
                    <a16:creationId xmlns:a16="http://schemas.microsoft.com/office/drawing/2014/main" id="{C32AB289-786D-42F7-9610-085FC441A37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37462" y="5631947"/>
                <a:ext cx="7410794" cy="1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矢印コネクタ 36">
                <a:extLst>
                  <a:ext uri="{FF2B5EF4-FFF2-40B4-BE49-F238E27FC236}">
                    <a16:creationId xmlns:a16="http://schemas.microsoft.com/office/drawing/2014/main" id="{134052A6-3747-4583-B38F-F06920AFAB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7462" y="4662451"/>
                <a:ext cx="0" cy="98931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矢印コネクタ 37">
                <a:extLst>
                  <a:ext uri="{FF2B5EF4-FFF2-40B4-BE49-F238E27FC236}">
                    <a16:creationId xmlns:a16="http://schemas.microsoft.com/office/drawing/2014/main" id="{D162741D-301D-4A6B-A4DE-2288F9008F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48256" y="4662451"/>
                <a:ext cx="0" cy="98931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B4E22BDC-F428-4B09-978B-B3BE4410F50A}"/>
                </a:ext>
              </a:extLst>
            </p:cNvPr>
            <p:cNvSpPr txBox="1"/>
            <p:nvPr/>
          </p:nvSpPr>
          <p:spPr>
            <a:xfrm>
              <a:off x="1058854" y="2391892"/>
              <a:ext cx="49807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/>
                <a:t>①個別審査の施設は倫理の承認書提供</a:t>
              </a:r>
              <a:endParaRPr lang="en-US" altLang="ja-JP" sz="1600" dirty="0"/>
            </a:p>
            <a:p>
              <a:pPr algn="ctr"/>
              <a:r>
                <a:rPr lang="ja-JP" altLang="en-US" sz="1600" dirty="0"/>
                <a:t>（一括審査の場合は承認書の提供は不要）</a:t>
              </a:r>
              <a:endParaRPr lang="en-US" altLang="ja-JP" sz="1600" dirty="0"/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5B6B4E24-29BA-4760-B861-2457886F7FE0}"/>
                </a:ext>
              </a:extLst>
            </p:cNvPr>
            <p:cNvSpPr/>
            <p:nvPr/>
          </p:nvSpPr>
          <p:spPr>
            <a:xfrm>
              <a:off x="8478540" y="3449343"/>
              <a:ext cx="1200283" cy="1016000"/>
            </a:xfrm>
            <a:prstGeom prst="rect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solidFill>
                    <a:schemeClr val="tx1"/>
                  </a:solidFill>
                </a:rPr>
                <a:t>クリンクラウド社</a:t>
              </a:r>
              <a:endParaRPr kumimoji="1" lang="en-US" altLang="ja-JP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直線矢印コネクタ 42">
              <a:extLst>
                <a:ext uri="{FF2B5EF4-FFF2-40B4-BE49-F238E27FC236}">
                  <a16:creationId xmlns:a16="http://schemas.microsoft.com/office/drawing/2014/main" id="{73168CAA-38CC-46A5-8A74-84E96DE207C9}"/>
                </a:ext>
              </a:extLst>
            </p:cNvPr>
            <p:cNvCxnSpPr>
              <a:cxnSpLocks/>
            </p:cNvCxnSpPr>
            <p:nvPr/>
          </p:nvCxnSpPr>
          <p:spPr>
            <a:xfrm>
              <a:off x="7035214" y="3861408"/>
              <a:ext cx="1374647" cy="15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EADA07A5-3775-441B-A247-D42A2DC4FDD3}"/>
                </a:ext>
              </a:extLst>
            </p:cNvPr>
            <p:cNvSpPr txBox="1"/>
            <p:nvPr/>
          </p:nvSpPr>
          <p:spPr>
            <a:xfrm>
              <a:off x="6981014" y="3183327"/>
              <a:ext cx="13649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/>
                <a:t>④アカウント発行依頼</a:t>
              </a:r>
            </a:p>
          </p:txBody>
        </p:sp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CFCF2610-8E9D-45FB-BC34-29096CCB06B4}"/>
                </a:ext>
              </a:extLst>
            </p:cNvPr>
            <p:cNvGrpSpPr/>
            <p:nvPr/>
          </p:nvGrpSpPr>
          <p:grpSpPr>
            <a:xfrm>
              <a:off x="924521" y="4491232"/>
              <a:ext cx="8309127" cy="1493335"/>
              <a:chOff x="2237462" y="1303053"/>
              <a:chExt cx="5699667" cy="4005403"/>
            </a:xfrm>
          </p:grpSpPr>
          <p:cxnSp>
            <p:nvCxnSpPr>
              <p:cNvPr id="48" name="コネクタ: カギ線 47">
                <a:extLst>
                  <a:ext uri="{FF2B5EF4-FFF2-40B4-BE49-F238E27FC236}">
                    <a16:creationId xmlns:a16="http://schemas.microsoft.com/office/drawing/2014/main" id="{B9CA7FD2-F033-49A3-8FCF-5E95A33BA6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8477" y="5308453"/>
                <a:ext cx="5668652" cy="3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rgbClr val="FFCCFF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矢印コネクタ 48">
                <a:extLst>
                  <a:ext uri="{FF2B5EF4-FFF2-40B4-BE49-F238E27FC236}">
                    <a16:creationId xmlns:a16="http://schemas.microsoft.com/office/drawing/2014/main" id="{50FC782C-261B-42F9-9F24-7888698CB0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7462" y="1727238"/>
                <a:ext cx="0" cy="3581215"/>
              </a:xfrm>
              <a:prstGeom prst="straightConnector1">
                <a:avLst/>
              </a:prstGeom>
              <a:ln w="19050">
                <a:solidFill>
                  <a:srgbClr val="FFCCFF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矢印コネクタ 49">
                <a:extLst>
                  <a:ext uri="{FF2B5EF4-FFF2-40B4-BE49-F238E27FC236}">
                    <a16:creationId xmlns:a16="http://schemas.microsoft.com/office/drawing/2014/main" id="{C63E04FF-F05D-4678-9E04-4F4CC44FCD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37129" y="1303053"/>
                <a:ext cx="0" cy="4005400"/>
              </a:xfrm>
              <a:prstGeom prst="straightConnector1">
                <a:avLst/>
              </a:prstGeom>
              <a:ln w="19050">
                <a:solidFill>
                  <a:srgbClr val="FFCCFF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DE4B5923-DB3B-4635-82C5-B1C606320618}"/>
                </a:ext>
              </a:extLst>
            </p:cNvPr>
            <p:cNvSpPr txBox="1"/>
            <p:nvPr/>
          </p:nvSpPr>
          <p:spPr>
            <a:xfrm>
              <a:off x="4101833" y="6148876"/>
              <a:ext cx="39883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/>
                <a:t>⑤＊アカウント発行</a:t>
              </a:r>
              <a:endParaRPr lang="en-US" altLang="ja-JP" sz="1600" dirty="0"/>
            </a:p>
          </p:txBody>
        </p:sp>
        <p:cxnSp>
          <p:nvCxnSpPr>
            <p:cNvPr id="52" name="直線矢印コネクタ 51">
              <a:extLst>
                <a:ext uri="{FF2B5EF4-FFF2-40B4-BE49-F238E27FC236}">
                  <a16:creationId xmlns:a16="http://schemas.microsoft.com/office/drawing/2014/main" id="{1EE25BC5-EDFA-4554-9193-DA2E4E9D8F3D}"/>
                </a:ext>
              </a:extLst>
            </p:cNvPr>
            <p:cNvCxnSpPr>
              <a:cxnSpLocks/>
            </p:cNvCxnSpPr>
            <p:nvPr/>
          </p:nvCxnSpPr>
          <p:spPr>
            <a:xfrm>
              <a:off x="7092509" y="4225408"/>
              <a:ext cx="1188162" cy="0"/>
            </a:xfrm>
            <a:prstGeom prst="straightConnector1">
              <a:avLst/>
            </a:prstGeom>
            <a:ln>
              <a:solidFill>
                <a:srgbClr val="0070C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B961677B-8346-41A6-91B9-E3BEE1BFB876}"/>
                </a:ext>
              </a:extLst>
            </p:cNvPr>
            <p:cNvSpPr txBox="1"/>
            <p:nvPr/>
          </p:nvSpPr>
          <p:spPr>
            <a:xfrm>
              <a:off x="7133828" y="4596095"/>
              <a:ext cx="14831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/>
                <a:t>⑤＊アカウント発行対応済みの連絡</a:t>
              </a: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90EB2A6A-EB8C-4A56-B3D1-F9A5245A9C1C}"/>
                </a:ext>
              </a:extLst>
            </p:cNvPr>
            <p:cNvSpPr txBox="1"/>
            <p:nvPr/>
          </p:nvSpPr>
          <p:spPr>
            <a:xfrm>
              <a:off x="7045856" y="6231020"/>
              <a:ext cx="35137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>
                  <a:solidFill>
                    <a:srgbClr val="FF0000"/>
                  </a:solidFill>
                </a:rPr>
                <a:t>⑤＊は、同時対応</a:t>
              </a:r>
              <a:endParaRPr lang="en-US" altLang="ja-JP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C3BAFB5-B535-427D-B5E4-FFAADE0FEEE4}"/>
              </a:ext>
            </a:extLst>
          </p:cNvPr>
          <p:cNvSpPr txBox="1"/>
          <p:nvPr/>
        </p:nvSpPr>
        <p:spPr>
          <a:xfrm>
            <a:off x="1558847" y="2576483"/>
            <a:ext cx="52803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/>
              <a:t>③</a:t>
            </a:r>
            <a:r>
              <a:rPr lang="en-US" altLang="ja-JP" sz="1600" dirty="0"/>
              <a:t>User</a:t>
            </a:r>
            <a:r>
              <a:rPr lang="ja-JP" altLang="en-US" sz="1600" dirty="0"/>
              <a:t>情報設定書提出</a:t>
            </a:r>
            <a:endParaRPr lang="en-US" altLang="ja-JP" sz="1600" dirty="0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26194C5-82F3-4D7C-B1EC-EA4C00DE1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8F1B4-CB14-4EC0-9149-56B72A195F41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C3B3FC5-E807-4B28-9339-587FC118D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6914-B292-4492-904E-22044CD3252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12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コンテンツ プレースホルダー 13">
            <a:extLst>
              <a:ext uri="{FF2B5EF4-FFF2-40B4-BE49-F238E27FC236}">
                <a16:creationId xmlns:a16="http://schemas.microsoft.com/office/drawing/2014/main" id="{69418E9A-E815-4A41-95B5-55B3C3EB6C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712210"/>
            <a:ext cx="10515600" cy="3398296"/>
          </a:xfrm>
        </p:spPr>
      </p:pic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FACB63-D233-4034-A069-C405C1E3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D386-608C-4ECF-BCDA-E2C981B28456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9A5595-FDF7-4779-B53F-15F9B01DC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1C17AD-9419-41D5-9737-57A343A6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6914-B292-4492-904E-22044CD3252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9A2A52-6E29-4144-BD86-CD6C23A28C51}"/>
              </a:ext>
            </a:extLst>
          </p:cNvPr>
          <p:cNvSpPr txBox="1"/>
          <p:nvPr/>
        </p:nvSpPr>
        <p:spPr>
          <a:xfrm>
            <a:off x="14840" y="215924"/>
            <a:ext cx="109568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/>
              <a:t>医療機関情報の登録（参加施設入力フォーム）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4433B3F-6424-40F6-AA75-77E17C27D3BF}"/>
              </a:ext>
            </a:extLst>
          </p:cNvPr>
          <p:cNvSpPr txBox="1"/>
          <p:nvPr/>
        </p:nvSpPr>
        <p:spPr>
          <a:xfrm>
            <a:off x="283631" y="3217456"/>
            <a:ext cx="786580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6" name="吹き出し: 線 15">
            <a:extLst>
              <a:ext uri="{FF2B5EF4-FFF2-40B4-BE49-F238E27FC236}">
                <a16:creationId xmlns:a16="http://schemas.microsoft.com/office/drawing/2014/main" id="{7E4A666E-0602-493A-952C-527ECDFD0187}"/>
              </a:ext>
            </a:extLst>
          </p:cNvPr>
          <p:cNvSpPr/>
          <p:nvPr/>
        </p:nvSpPr>
        <p:spPr>
          <a:xfrm>
            <a:off x="1679510" y="4665307"/>
            <a:ext cx="2901821" cy="1492897"/>
          </a:xfrm>
          <a:prstGeom prst="borderCallout1">
            <a:avLst>
              <a:gd name="adj1" fmla="val 18750"/>
              <a:gd name="adj2" fmla="val -8333"/>
              <a:gd name="adj3" fmla="val -67940"/>
              <a:gd name="adj4" fmla="val -306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種別にて「新規」を選択</a:t>
            </a:r>
            <a:endParaRPr lang="en-US" altLang="ja-JP" dirty="0"/>
          </a:p>
          <a:p>
            <a:pPr algn="ctr"/>
            <a:r>
              <a:rPr kumimoji="1" lang="en-US" altLang="ja-JP" sz="1200" dirty="0"/>
              <a:t>※</a:t>
            </a:r>
            <a:r>
              <a:rPr kumimoji="1" lang="ja-JP" altLang="en-US" sz="1200" dirty="0"/>
              <a:t>変更・削除の場合も種別から選択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8828CFB-A3E3-4AC3-BF14-F0D51336F28E}"/>
              </a:ext>
            </a:extLst>
          </p:cNvPr>
          <p:cNvSpPr txBox="1"/>
          <p:nvPr/>
        </p:nvSpPr>
        <p:spPr>
          <a:xfrm>
            <a:off x="305402" y="2502108"/>
            <a:ext cx="1551390" cy="3903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8" name="吹き出し: 線 17">
            <a:extLst>
              <a:ext uri="{FF2B5EF4-FFF2-40B4-BE49-F238E27FC236}">
                <a16:creationId xmlns:a16="http://schemas.microsoft.com/office/drawing/2014/main" id="{0A28E39A-5DAB-40DE-9296-742A4F566D6B}"/>
              </a:ext>
            </a:extLst>
          </p:cNvPr>
          <p:cNvSpPr/>
          <p:nvPr/>
        </p:nvSpPr>
        <p:spPr>
          <a:xfrm>
            <a:off x="6310604" y="4640425"/>
            <a:ext cx="2901821" cy="1492897"/>
          </a:xfrm>
          <a:prstGeom prst="borderCallout1">
            <a:avLst>
              <a:gd name="adj1" fmla="val 18750"/>
              <a:gd name="adj2" fmla="val -8333"/>
              <a:gd name="adj3" fmla="val -67940"/>
              <a:gd name="adj4" fmla="val -306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ピンク：必須入力項目</a:t>
            </a:r>
            <a:endParaRPr lang="en-US" altLang="ja-JP" dirty="0"/>
          </a:p>
          <a:p>
            <a:pPr algn="ctr"/>
            <a:r>
              <a:rPr lang="ja-JP" altLang="en-US" dirty="0"/>
              <a:t>黄色：任意入力項目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2970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4DC2A04F-52DB-4CC5-8FAA-2733222CD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79" y="2089363"/>
            <a:ext cx="11853565" cy="1705994"/>
          </a:xfrm>
          <a:prstGeom prst="rect">
            <a:avLst/>
          </a:prstGeom>
        </p:spPr>
      </p:pic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FACB63-D233-4034-A069-C405C1E3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D386-608C-4ECF-BCDA-E2C981B28456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1C17AD-9419-41D5-9737-57A343A6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6914-B292-4492-904E-22044CD32523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9A2A52-6E29-4144-BD86-CD6C23A28C51}"/>
              </a:ext>
            </a:extLst>
          </p:cNvPr>
          <p:cNvSpPr txBox="1"/>
          <p:nvPr/>
        </p:nvSpPr>
        <p:spPr>
          <a:xfrm>
            <a:off x="14840" y="215924"/>
            <a:ext cx="104438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b="1" dirty="0"/>
              <a:t>ユーザ情報</a:t>
            </a:r>
            <a:r>
              <a:rPr kumimoji="1" lang="ja-JP" altLang="en-US" sz="4000" b="1" dirty="0"/>
              <a:t>の登録（参加施設入力フォーム）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4433B3F-6424-40F6-AA75-77E17C27D3BF}"/>
              </a:ext>
            </a:extLst>
          </p:cNvPr>
          <p:cNvSpPr txBox="1"/>
          <p:nvPr/>
        </p:nvSpPr>
        <p:spPr>
          <a:xfrm>
            <a:off x="218318" y="3288238"/>
            <a:ext cx="556124" cy="2815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6" name="吹き出し: 線 15">
            <a:extLst>
              <a:ext uri="{FF2B5EF4-FFF2-40B4-BE49-F238E27FC236}">
                <a16:creationId xmlns:a16="http://schemas.microsoft.com/office/drawing/2014/main" id="{7E4A666E-0602-493A-952C-527ECDFD0187}"/>
              </a:ext>
            </a:extLst>
          </p:cNvPr>
          <p:cNvSpPr/>
          <p:nvPr/>
        </p:nvSpPr>
        <p:spPr>
          <a:xfrm>
            <a:off x="774442" y="4581332"/>
            <a:ext cx="2901821" cy="1492897"/>
          </a:xfrm>
          <a:prstGeom prst="borderCallout1">
            <a:avLst>
              <a:gd name="adj1" fmla="val 18750"/>
              <a:gd name="adj2" fmla="val -8333"/>
              <a:gd name="adj3" fmla="val -63565"/>
              <a:gd name="adj4" fmla="val -13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種別にて「新規」を選択</a:t>
            </a:r>
            <a:endParaRPr lang="en-US" altLang="ja-JP" dirty="0"/>
          </a:p>
          <a:p>
            <a:pPr algn="ctr"/>
            <a:r>
              <a:rPr kumimoji="1" lang="en-US" altLang="ja-JP" sz="1200" dirty="0"/>
              <a:t>※</a:t>
            </a:r>
            <a:r>
              <a:rPr kumimoji="1" lang="ja-JP" altLang="en-US" sz="1200" dirty="0"/>
              <a:t>変更・削除の場合も種別から選択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8828CFB-A3E3-4AC3-BF14-F0D51336F28E}"/>
              </a:ext>
            </a:extLst>
          </p:cNvPr>
          <p:cNvSpPr txBox="1"/>
          <p:nvPr/>
        </p:nvSpPr>
        <p:spPr>
          <a:xfrm>
            <a:off x="202464" y="2651147"/>
            <a:ext cx="1271471" cy="3437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8" name="吹き出し: 線 17">
            <a:extLst>
              <a:ext uri="{FF2B5EF4-FFF2-40B4-BE49-F238E27FC236}">
                <a16:creationId xmlns:a16="http://schemas.microsoft.com/office/drawing/2014/main" id="{0A28E39A-5DAB-40DE-9296-742A4F566D6B}"/>
              </a:ext>
            </a:extLst>
          </p:cNvPr>
          <p:cNvSpPr/>
          <p:nvPr/>
        </p:nvSpPr>
        <p:spPr>
          <a:xfrm>
            <a:off x="4024603" y="4584441"/>
            <a:ext cx="2901821" cy="1492897"/>
          </a:xfrm>
          <a:prstGeom prst="borderCallout1">
            <a:avLst>
              <a:gd name="adj1" fmla="val 18750"/>
              <a:gd name="adj2" fmla="val -8333"/>
              <a:gd name="adj3" fmla="val -67940"/>
              <a:gd name="adj4" fmla="val -306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ピンク：必須入力項目</a:t>
            </a:r>
            <a:endParaRPr lang="en-US" altLang="ja-JP" dirty="0"/>
          </a:p>
          <a:p>
            <a:pPr algn="ctr"/>
            <a:r>
              <a:rPr lang="ja-JP" altLang="en-US" dirty="0"/>
              <a:t>黄色：任意入力項目</a:t>
            </a:r>
            <a:endParaRPr lang="en-US" altLang="ja-JP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0827228-C06E-453B-93BE-29E32D96C312}"/>
              </a:ext>
            </a:extLst>
          </p:cNvPr>
          <p:cNvSpPr txBox="1"/>
          <p:nvPr/>
        </p:nvSpPr>
        <p:spPr>
          <a:xfrm>
            <a:off x="7679094" y="4077478"/>
            <a:ext cx="3881534" cy="2308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ユーザ区分：医療機関ユーザー</a:t>
            </a:r>
            <a:endParaRPr kumimoji="1" lang="en-US" altLang="ja-JP" dirty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姓名（ローマ字）：小文字入力</a:t>
            </a:r>
            <a:endParaRPr kumimoji="1" lang="en-US" altLang="ja-JP" dirty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姓名（漢字）</a:t>
            </a:r>
            <a:endParaRPr kumimoji="1" lang="en-US" altLang="ja-JP" dirty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権限：</a:t>
            </a:r>
            <a:r>
              <a:rPr lang="en-US" altLang="ja-JP" dirty="0">
                <a:solidFill>
                  <a:schemeClr val="bg1"/>
                </a:solidFill>
              </a:rPr>
              <a:t>Investigator </a:t>
            </a:r>
          </a:p>
          <a:p>
            <a:r>
              <a:rPr kumimoji="1" lang="ja-JP" altLang="en-US" dirty="0">
                <a:solidFill>
                  <a:schemeClr val="bg1"/>
                </a:solidFill>
              </a:rPr>
              <a:t>タイムゾーン：</a:t>
            </a:r>
            <a:r>
              <a:rPr kumimoji="1" lang="en-US" altLang="ja-JP" dirty="0" err="1">
                <a:solidFill>
                  <a:schemeClr val="bg1"/>
                </a:solidFill>
              </a:rPr>
              <a:t>Asia,Tokyo</a:t>
            </a:r>
            <a:endParaRPr kumimoji="1" lang="en-US" altLang="ja-JP" dirty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言語：</a:t>
            </a:r>
            <a:r>
              <a:rPr lang="en-US" altLang="ja-JP" dirty="0">
                <a:solidFill>
                  <a:schemeClr val="bg1"/>
                </a:solidFill>
              </a:rPr>
              <a:t>Japanese</a:t>
            </a:r>
          </a:p>
          <a:p>
            <a:r>
              <a:rPr kumimoji="1" lang="ja-JP" altLang="en-US" dirty="0">
                <a:solidFill>
                  <a:schemeClr val="bg1"/>
                </a:solidFill>
              </a:rPr>
              <a:t>試験管理者：一般</a:t>
            </a:r>
            <a:endParaRPr kumimoji="1" lang="en-US" altLang="ja-JP" dirty="0">
              <a:solidFill>
                <a:schemeClr val="bg1"/>
              </a:solidFill>
            </a:endParaRPr>
          </a:p>
          <a:p>
            <a:r>
              <a:rPr kumimoji="1" lang="ja-JP" altLang="en-US" dirty="0">
                <a:solidFill>
                  <a:schemeClr val="bg1"/>
                </a:solidFill>
              </a:rPr>
              <a:t>　　　　　　　　　　　　を選択</a:t>
            </a:r>
          </a:p>
        </p:txBody>
      </p:sp>
    </p:spTree>
    <p:extLst>
      <p:ext uri="{BB962C8B-B14F-4D97-AF65-F5344CB8AC3E}">
        <p14:creationId xmlns:p14="http://schemas.microsoft.com/office/powerpoint/2010/main" val="1587202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>
            <a:extLst>
              <a:ext uri="{FF2B5EF4-FFF2-40B4-BE49-F238E27FC236}">
                <a16:creationId xmlns:a16="http://schemas.microsoft.com/office/drawing/2014/main" id="{52ADC5E1-8DF2-4EFB-A4E4-E0B76BF1D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1758" y="3345608"/>
            <a:ext cx="3762375" cy="34100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FACB63-D233-4034-A069-C405C1E3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D386-608C-4ECF-BCDA-E2C981B28456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1C17AD-9419-41D5-9737-57A343A6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6914-B292-4492-904E-22044CD32523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9A2A52-6E29-4144-BD86-CD6C23A28C51}"/>
              </a:ext>
            </a:extLst>
          </p:cNvPr>
          <p:cNvSpPr txBox="1"/>
          <p:nvPr/>
        </p:nvSpPr>
        <p:spPr>
          <a:xfrm>
            <a:off x="14840" y="215924"/>
            <a:ext cx="4801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b="1" dirty="0"/>
              <a:t>アカウント発行依頼</a:t>
            </a:r>
            <a:endParaRPr kumimoji="1" lang="ja-JP" altLang="en-US" sz="4000" b="1" dirty="0"/>
          </a:p>
        </p:txBody>
      </p:sp>
      <p:sp>
        <p:nvSpPr>
          <p:cNvPr id="16" name="吹き出し: 線 15">
            <a:extLst>
              <a:ext uri="{FF2B5EF4-FFF2-40B4-BE49-F238E27FC236}">
                <a16:creationId xmlns:a16="http://schemas.microsoft.com/office/drawing/2014/main" id="{7E4A666E-0602-493A-952C-527ECDFD0187}"/>
              </a:ext>
            </a:extLst>
          </p:cNvPr>
          <p:cNvSpPr/>
          <p:nvPr/>
        </p:nvSpPr>
        <p:spPr>
          <a:xfrm>
            <a:off x="838200" y="3886715"/>
            <a:ext cx="5075678" cy="1163906"/>
          </a:xfrm>
          <a:prstGeom prst="borderCallout1">
            <a:avLst>
              <a:gd name="adj1" fmla="val 14503"/>
              <a:gd name="adj2" fmla="val -1273"/>
              <a:gd name="adj3" fmla="val -48702"/>
              <a:gd name="adj4" fmla="val -94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JROAD-CR</a:t>
            </a:r>
            <a:r>
              <a:rPr lang="ja-JP" altLang="en-US" dirty="0"/>
              <a:t>事務局からクリンクラウド社へアカウント発行の依頼メールを送付</a:t>
            </a:r>
            <a:endParaRPr lang="en-US" altLang="ja-JP" dirty="0"/>
          </a:p>
        </p:txBody>
      </p:sp>
      <p:sp>
        <p:nvSpPr>
          <p:cNvPr id="18" name="吹き出し: 線 17">
            <a:extLst>
              <a:ext uri="{FF2B5EF4-FFF2-40B4-BE49-F238E27FC236}">
                <a16:creationId xmlns:a16="http://schemas.microsoft.com/office/drawing/2014/main" id="{0A28E39A-5DAB-40DE-9296-742A4F566D6B}"/>
              </a:ext>
            </a:extLst>
          </p:cNvPr>
          <p:cNvSpPr/>
          <p:nvPr/>
        </p:nvSpPr>
        <p:spPr>
          <a:xfrm>
            <a:off x="8965510" y="63242"/>
            <a:ext cx="3107956" cy="834226"/>
          </a:xfrm>
          <a:prstGeom prst="borderCallout1">
            <a:avLst>
              <a:gd name="adj1" fmla="val 118046"/>
              <a:gd name="adj2" fmla="val -15746"/>
              <a:gd name="adj3" fmla="val 37611"/>
              <a:gd name="adj4" fmla="val -7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JROAD-CR</a:t>
            </a:r>
            <a:r>
              <a:rPr lang="ja-JP" altLang="en-US" dirty="0"/>
              <a:t>事務局へ</a:t>
            </a:r>
            <a:endParaRPr lang="en-US" altLang="ja-JP" dirty="0"/>
          </a:p>
          <a:p>
            <a:pPr algn="ctr"/>
            <a:r>
              <a:rPr lang="ja-JP" altLang="en-US" dirty="0"/>
              <a:t>アカウント発行手続き完了のメールが届きます</a:t>
            </a:r>
            <a:endParaRPr lang="en-US" altLang="ja-JP" dirty="0"/>
          </a:p>
        </p:txBody>
      </p:sp>
      <p:pic>
        <p:nvPicPr>
          <p:cNvPr id="10" name="コンテンツ プレースホルダー 9">
            <a:extLst>
              <a:ext uri="{FF2B5EF4-FFF2-40B4-BE49-F238E27FC236}">
                <a16:creationId xmlns:a16="http://schemas.microsoft.com/office/drawing/2014/main" id="{6CDD97E8-D8CB-495C-ACCF-D6E5141BC4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43933" y="1534320"/>
            <a:ext cx="4707467" cy="18558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DE7D44D1-6415-44D2-9980-90B8E952B5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1651" y="1005944"/>
            <a:ext cx="3847139" cy="17118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" name="矢印: 右 18">
            <a:extLst>
              <a:ext uri="{FF2B5EF4-FFF2-40B4-BE49-F238E27FC236}">
                <a16:creationId xmlns:a16="http://schemas.microsoft.com/office/drawing/2014/main" id="{676921AD-7B28-43D6-B725-C3F0329AF97A}"/>
              </a:ext>
            </a:extLst>
          </p:cNvPr>
          <p:cNvSpPr/>
          <p:nvPr/>
        </p:nvSpPr>
        <p:spPr>
          <a:xfrm>
            <a:off x="5292745" y="2389602"/>
            <a:ext cx="1456267" cy="1092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吹き出し: 線 21">
            <a:extLst>
              <a:ext uri="{FF2B5EF4-FFF2-40B4-BE49-F238E27FC236}">
                <a16:creationId xmlns:a16="http://schemas.microsoft.com/office/drawing/2014/main" id="{35ED54A5-39D1-484F-89C6-B28A24C823C5}"/>
              </a:ext>
            </a:extLst>
          </p:cNvPr>
          <p:cNvSpPr/>
          <p:nvPr/>
        </p:nvSpPr>
        <p:spPr>
          <a:xfrm>
            <a:off x="9084044" y="2933442"/>
            <a:ext cx="3107956" cy="834226"/>
          </a:xfrm>
          <a:prstGeom prst="borderCallout1">
            <a:avLst>
              <a:gd name="adj1" fmla="val 24482"/>
              <a:gd name="adj2" fmla="val -1521"/>
              <a:gd name="adj3" fmla="val 86326"/>
              <a:gd name="adj4" fmla="val -170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医療機関（個人）へ</a:t>
            </a:r>
            <a:endParaRPr lang="en-US" altLang="ja-JP" dirty="0"/>
          </a:p>
          <a:p>
            <a:pPr algn="ctr"/>
            <a:r>
              <a:rPr lang="ja-JP" altLang="en-US" dirty="0"/>
              <a:t>アカウント発行手続き完了のメールが届きます</a:t>
            </a:r>
            <a:endParaRPr lang="en-US" altLang="ja-JP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4BFDBA5-6B3E-4BB4-A8D3-473336070D08}"/>
              </a:ext>
            </a:extLst>
          </p:cNvPr>
          <p:cNvSpPr txBox="1"/>
          <p:nvPr/>
        </p:nvSpPr>
        <p:spPr>
          <a:xfrm>
            <a:off x="254000" y="5308600"/>
            <a:ext cx="6383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</a:rPr>
              <a:t>※</a:t>
            </a:r>
            <a:r>
              <a:rPr kumimoji="1" lang="ja-JP" altLang="en-US" b="1" dirty="0">
                <a:solidFill>
                  <a:srgbClr val="FF0000"/>
                </a:solidFill>
              </a:rPr>
              <a:t>初回は、</a:t>
            </a:r>
            <a:r>
              <a:rPr kumimoji="1" lang="en-US" altLang="ja-JP" b="1" dirty="0">
                <a:solidFill>
                  <a:srgbClr val="FF0000"/>
                </a:solidFill>
              </a:rPr>
              <a:t>JROAD-CR</a:t>
            </a:r>
            <a:r>
              <a:rPr kumimoji="1" lang="ja-JP" altLang="en-US" b="1" dirty="0">
                <a:solidFill>
                  <a:srgbClr val="FF0000"/>
                </a:solidFill>
              </a:rPr>
              <a:t>プロジェクトマネージャー（クリンクラウド社社長小坂さま）へアカウント発行を依頼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kumimoji="1" lang="en-US" altLang="ja-JP" b="1" dirty="0">
                <a:solidFill>
                  <a:srgbClr val="FF0000"/>
                </a:solidFill>
              </a:rPr>
              <a:t>※2</a:t>
            </a:r>
            <a:r>
              <a:rPr kumimoji="1" lang="ja-JP" altLang="en-US" b="1" dirty="0">
                <a:solidFill>
                  <a:srgbClr val="FF0000"/>
                </a:solidFill>
              </a:rPr>
              <a:t>回目以降は、</a:t>
            </a:r>
            <a:r>
              <a:rPr kumimoji="1" lang="en-US" altLang="ja-JP" b="1" dirty="0" err="1">
                <a:solidFill>
                  <a:srgbClr val="FF0000"/>
                </a:solidFill>
              </a:rPr>
              <a:t>Datatrak</a:t>
            </a:r>
            <a:r>
              <a:rPr kumimoji="1" lang="ja-JP" altLang="en-US" b="1" dirty="0">
                <a:solidFill>
                  <a:srgbClr val="FF0000"/>
                </a:solidFill>
              </a:rPr>
              <a:t>ヘルプデスクへアカウント発行を依頼（</a:t>
            </a:r>
            <a:r>
              <a:rPr kumimoji="1" lang="en-US" altLang="ja-JP" b="1" dirty="0">
                <a:solidFill>
                  <a:srgbClr val="FF0000"/>
                </a:solidFill>
                <a:hlinkClick r:id="rId6"/>
              </a:rPr>
              <a:t>datatrak_helpdesk@clin-cloud.com</a:t>
            </a:r>
            <a:r>
              <a:rPr kumimoji="1" lang="ja-JP" altLang="en-US" b="1" dirty="0">
                <a:solidFill>
                  <a:srgbClr val="FF0000"/>
                </a:solidFill>
              </a:rPr>
              <a:t>）</a:t>
            </a:r>
            <a:endParaRPr kumimoji="1" lang="en-US" altLang="ja-JP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712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360</Words>
  <Application>Microsoft Office PowerPoint</Application>
  <PresentationFormat>ワイド画面</PresentationFormat>
  <Paragraphs>68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游ゴシック Light</vt:lpstr>
      <vt:lpstr>Arial</vt:lpstr>
      <vt:lpstr>Calibri</vt:lpstr>
      <vt:lpstr>Office テーマ</vt:lpstr>
      <vt:lpstr>JROAD-CR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sumita</dc:creator>
  <cp:lastModifiedBy>suematsu yasunori</cp:lastModifiedBy>
  <cp:revision>23</cp:revision>
  <dcterms:created xsi:type="dcterms:W3CDTF">2020-07-21T23:04:33Z</dcterms:created>
  <dcterms:modified xsi:type="dcterms:W3CDTF">2022-04-28T01:17:21Z</dcterms:modified>
</cp:coreProperties>
</file>