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15" r:id="rId2"/>
    <p:sldId id="373" r:id="rId3"/>
    <p:sldId id="316" r:id="rId4"/>
    <p:sldId id="364" r:id="rId5"/>
    <p:sldId id="365" r:id="rId6"/>
    <p:sldId id="317" r:id="rId7"/>
    <p:sldId id="351" r:id="rId8"/>
    <p:sldId id="312" r:id="rId9"/>
    <p:sldId id="352" r:id="rId10"/>
    <p:sldId id="336" r:id="rId11"/>
    <p:sldId id="355" r:id="rId12"/>
    <p:sldId id="318" r:id="rId13"/>
    <p:sldId id="368" r:id="rId14"/>
    <p:sldId id="375" r:id="rId15"/>
    <p:sldId id="374"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69" r:id="rId39"/>
    <p:sldId id="353" r:id="rId40"/>
    <p:sldId id="354" r:id="rId41"/>
    <p:sldId id="357" r:id="rId42"/>
    <p:sldId id="308" r:id="rId43"/>
    <p:sldId id="349" r:id="rId44"/>
  </p:sldIdLst>
  <p:sldSz cx="12192000" cy="6858000"/>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6513" autoAdjust="0"/>
  </p:normalViewPr>
  <p:slideViewPr>
    <p:cSldViewPr snapToGrid="0" showGuides="1">
      <p:cViewPr>
        <p:scale>
          <a:sx n="60" d="100"/>
          <a:sy n="60" d="100"/>
        </p:scale>
        <p:origin x="908" y="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3069420-FFAE-44EA-86C4-AA016F783C79}"/>
              </a:ext>
            </a:extLst>
          </p:cNvPr>
          <p:cNvSpPr>
            <a:spLocks noGrp="1"/>
          </p:cNvSpPr>
          <p:nvPr>
            <p:ph type="hdr" sz="quarter"/>
          </p:nvPr>
        </p:nvSpPr>
        <p:spPr>
          <a:xfrm>
            <a:off x="0" y="0"/>
            <a:ext cx="2947724" cy="498454"/>
          </a:xfrm>
          <a:prstGeom prst="rect">
            <a:avLst/>
          </a:prstGeom>
        </p:spPr>
        <p:txBody>
          <a:bodyPr vert="horz" lIns="92181" tIns="46090" rIns="92181" bIns="4609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4996D69-6165-4D50-8C33-11420F30C54C}"/>
              </a:ext>
            </a:extLst>
          </p:cNvPr>
          <p:cNvSpPr>
            <a:spLocks noGrp="1"/>
          </p:cNvSpPr>
          <p:nvPr>
            <p:ph type="dt" sz="quarter" idx="1"/>
          </p:nvPr>
        </p:nvSpPr>
        <p:spPr>
          <a:xfrm>
            <a:off x="3853140" y="0"/>
            <a:ext cx="2947724" cy="498454"/>
          </a:xfrm>
          <a:prstGeom prst="rect">
            <a:avLst/>
          </a:prstGeom>
        </p:spPr>
        <p:txBody>
          <a:bodyPr vert="horz" lIns="92181" tIns="46090" rIns="92181" bIns="46090" rtlCol="0"/>
          <a:lstStyle>
            <a:lvl1pPr algn="r">
              <a:defRPr sz="1200"/>
            </a:lvl1pPr>
          </a:lstStyle>
          <a:p>
            <a:fld id="{8B81F71C-B612-434C-A2B2-0182499CE125}" type="datetimeFigureOut">
              <a:rPr kumimoji="1" lang="ja-JP" altLang="en-US" smtClean="0"/>
              <a:t>2022/3/25</a:t>
            </a:fld>
            <a:endParaRPr kumimoji="1" lang="ja-JP" altLang="en-US"/>
          </a:p>
        </p:txBody>
      </p:sp>
      <p:sp>
        <p:nvSpPr>
          <p:cNvPr id="4" name="フッター プレースホルダー 3">
            <a:extLst>
              <a:ext uri="{FF2B5EF4-FFF2-40B4-BE49-F238E27FC236}">
                <a16:creationId xmlns:a16="http://schemas.microsoft.com/office/drawing/2014/main" id="{8548C1FE-AF2D-4145-97F4-EFE7A14EA68B}"/>
              </a:ext>
            </a:extLst>
          </p:cNvPr>
          <p:cNvSpPr>
            <a:spLocks noGrp="1"/>
          </p:cNvSpPr>
          <p:nvPr>
            <p:ph type="ftr" sz="quarter" idx="2"/>
          </p:nvPr>
        </p:nvSpPr>
        <p:spPr>
          <a:xfrm>
            <a:off x="0" y="9436123"/>
            <a:ext cx="2947724" cy="498453"/>
          </a:xfrm>
          <a:prstGeom prst="rect">
            <a:avLst/>
          </a:prstGeom>
        </p:spPr>
        <p:txBody>
          <a:bodyPr vert="horz" lIns="92181" tIns="46090" rIns="92181" bIns="4609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30A4CAE-63AF-417D-81CD-EAD73832D67F}"/>
              </a:ext>
            </a:extLst>
          </p:cNvPr>
          <p:cNvSpPr>
            <a:spLocks noGrp="1"/>
          </p:cNvSpPr>
          <p:nvPr>
            <p:ph type="sldNum" sz="quarter" idx="3"/>
          </p:nvPr>
        </p:nvSpPr>
        <p:spPr>
          <a:xfrm>
            <a:off x="3853140" y="9436123"/>
            <a:ext cx="2947724" cy="498453"/>
          </a:xfrm>
          <a:prstGeom prst="rect">
            <a:avLst/>
          </a:prstGeom>
        </p:spPr>
        <p:txBody>
          <a:bodyPr vert="horz" lIns="92181" tIns="46090" rIns="92181" bIns="46090" rtlCol="0" anchor="b"/>
          <a:lstStyle>
            <a:lvl1pPr algn="r">
              <a:defRPr sz="1200"/>
            </a:lvl1pPr>
          </a:lstStyle>
          <a:p>
            <a:fld id="{F619DA17-29DD-42AB-A68F-8C985433665C}" type="slidenum">
              <a:rPr kumimoji="1" lang="ja-JP" altLang="en-US" smtClean="0"/>
              <a:t>‹#›</a:t>
            </a:fld>
            <a:endParaRPr kumimoji="1" lang="ja-JP" altLang="en-US"/>
          </a:p>
        </p:txBody>
      </p:sp>
    </p:spTree>
    <p:extLst>
      <p:ext uri="{BB962C8B-B14F-4D97-AF65-F5344CB8AC3E}">
        <p14:creationId xmlns:p14="http://schemas.microsoft.com/office/powerpoint/2010/main" val="2853118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4" cy="498454"/>
          </a:xfrm>
          <a:prstGeom prst="rect">
            <a:avLst/>
          </a:prstGeom>
        </p:spPr>
        <p:txBody>
          <a:bodyPr vert="horz" lIns="92181" tIns="46090" rIns="92181" bIns="460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0" y="0"/>
            <a:ext cx="2947724" cy="498454"/>
          </a:xfrm>
          <a:prstGeom prst="rect">
            <a:avLst/>
          </a:prstGeom>
        </p:spPr>
        <p:txBody>
          <a:bodyPr vert="horz" lIns="92181" tIns="46090" rIns="92181" bIns="46090" rtlCol="0"/>
          <a:lstStyle>
            <a:lvl1pPr algn="r">
              <a:defRPr sz="1200"/>
            </a:lvl1pPr>
          </a:lstStyle>
          <a:p>
            <a:fld id="{7F91C57A-A62A-40C4-BE4C-2D284A663FB8}" type="datetimeFigureOut">
              <a:rPr kumimoji="1" lang="ja-JP" altLang="en-US" smtClean="0"/>
              <a:t>2022/3/25</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61062" cy="3352800"/>
          </a:xfrm>
          <a:prstGeom prst="rect">
            <a:avLst/>
          </a:prstGeom>
          <a:noFill/>
          <a:ln w="12700">
            <a:solidFill>
              <a:prstClr val="black"/>
            </a:solidFill>
          </a:ln>
        </p:spPr>
        <p:txBody>
          <a:bodyPr vert="horz" lIns="92181" tIns="46090" rIns="92181" bIns="46090" rtlCol="0" anchor="ctr"/>
          <a:lstStyle/>
          <a:p>
            <a:endParaRPr lang="ja-JP" altLang="en-US"/>
          </a:p>
        </p:txBody>
      </p:sp>
      <p:sp>
        <p:nvSpPr>
          <p:cNvPr id="5" name="ノート プレースホルダー 4"/>
          <p:cNvSpPr>
            <a:spLocks noGrp="1"/>
          </p:cNvSpPr>
          <p:nvPr>
            <p:ph type="body" sz="quarter" idx="3"/>
          </p:nvPr>
        </p:nvSpPr>
        <p:spPr>
          <a:xfrm>
            <a:off x="680245" y="4781015"/>
            <a:ext cx="5441950" cy="3911739"/>
          </a:xfrm>
          <a:prstGeom prst="rect">
            <a:avLst/>
          </a:prstGeom>
        </p:spPr>
        <p:txBody>
          <a:bodyPr vert="horz" lIns="92181" tIns="46090" rIns="92181" bIns="460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4" cy="498453"/>
          </a:xfrm>
          <a:prstGeom prst="rect">
            <a:avLst/>
          </a:prstGeom>
        </p:spPr>
        <p:txBody>
          <a:bodyPr vert="horz" lIns="92181" tIns="46090" rIns="92181" bIns="460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0" y="9436123"/>
            <a:ext cx="2947724" cy="498453"/>
          </a:xfrm>
          <a:prstGeom prst="rect">
            <a:avLst/>
          </a:prstGeom>
        </p:spPr>
        <p:txBody>
          <a:bodyPr vert="horz" lIns="92181" tIns="46090" rIns="92181" bIns="46090" rtlCol="0" anchor="b"/>
          <a:lstStyle>
            <a:lvl1pPr algn="r">
              <a:defRPr sz="1200"/>
            </a:lvl1pPr>
          </a:lstStyle>
          <a:p>
            <a:fld id="{DE099016-A215-4AA9-8C06-20E5D5375CAC}" type="slidenum">
              <a:rPr kumimoji="1" lang="ja-JP" altLang="en-US" smtClean="0"/>
              <a:t>‹#›</a:t>
            </a:fld>
            <a:endParaRPr kumimoji="1" lang="ja-JP" altLang="en-US"/>
          </a:p>
        </p:txBody>
      </p:sp>
    </p:spTree>
    <p:extLst>
      <p:ext uri="{BB962C8B-B14F-4D97-AF65-F5344CB8AC3E}">
        <p14:creationId xmlns:p14="http://schemas.microsoft.com/office/powerpoint/2010/main" val="23875345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5413" y="1339850"/>
            <a:ext cx="6430962" cy="3617913"/>
          </a:xfrm>
        </p:spPr>
      </p:sp>
      <p:sp>
        <p:nvSpPr>
          <p:cNvPr id="3" name="ノート プレースホルダー 2"/>
          <p:cNvSpPr>
            <a:spLocks noGrp="1"/>
          </p:cNvSpPr>
          <p:nvPr>
            <p:ph type="body" idx="1"/>
          </p:nvPr>
        </p:nvSpPr>
        <p:spPr/>
        <p:txBody>
          <a:bodyPr/>
          <a:lstStyle/>
          <a:p>
            <a:pPr marL="0" lvl="1" defTabSz="955944">
              <a:defRPr/>
            </a:pPr>
            <a:endParaRPr lang="en-US" altLang="ja-JP" sz="2100" dirty="0"/>
          </a:p>
        </p:txBody>
      </p:sp>
      <p:sp>
        <p:nvSpPr>
          <p:cNvPr id="4" name="スライド番号プレースホルダー 3"/>
          <p:cNvSpPr>
            <a:spLocks noGrp="1"/>
          </p:cNvSpPr>
          <p:nvPr>
            <p:ph type="sldNum" sz="quarter" idx="10"/>
          </p:nvPr>
        </p:nvSpPr>
        <p:spPr/>
        <p:txBody>
          <a:bodyPr/>
          <a:lstStyle/>
          <a:p>
            <a:fld id="{D75D0C44-1409-427D-B736-F1B217B24C6C}" type="slidenum">
              <a:rPr kumimoji="1" lang="ja-JP" altLang="en-US" smtClean="0"/>
              <a:pPr/>
              <a:t>3</a:t>
            </a:fld>
            <a:endParaRPr kumimoji="1" lang="ja-JP" altLang="en-US"/>
          </a:p>
        </p:txBody>
      </p:sp>
    </p:spTree>
    <p:extLst>
      <p:ext uri="{BB962C8B-B14F-4D97-AF65-F5344CB8AC3E}">
        <p14:creationId xmlns:p14="http://schemas.microsoft.com/office/powerpoint/2010/main" val="132876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36</a:t>
            </a:fld>
            <a:endParaRPr kumimoji="1" lang="ja-JP" altLang="en-US"/>
          </a:p>
        </p:txBody>
      </p:sp>
    </p:spTree>
    <p:extLst>
      <p:ext uri="{BB962C8B-B14F-4D97-AF65-F5344CB8AC3E}">
        <p14:creationId xmlns:p14="http://schemas.microsoft.com/office/powerpoint/2010/main" val="342990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37</a:t>
            </a:fld>
            <a:endParaRPr kumimoji="1" lang="ja-JP" altLang="en-US"/>
          </a:p>
        </p:txBody>
      </p:sp>
    </p:spTree>
    <p:extLst>
      <p:ext uri="{BB962C8B-B14F-4D97-AF65-F5344CB8AC3E}">
        <p14:creationId xmlns:p14="http://schemas.microsoft.com/office/powerpoint/2010/main" val="25032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49C1139-5BDC-4081-9BCB-C91ED77AB5CA}"/>
              </a:ext>
            </a:extLst>
          </p:cNvPr>
          <p:cNvSpPr>
            <a:spLocks noGrp="1"/>
          </p:cNvSpPr>
          <p:nvPr>
            <p:ph type="sldNum" sz="quarter" idx="5"/>
          </p:nvPr>
        </p:nvSpPr>
        <p:spPr/>
        <p:txBody>
          <a:bodyPr/>
          <a:lstStyle/>
          <a:p>
            <a:fld id="{E6C257F0-609B-4123-8BE7-D6D864D498AE}" type="slidenum">
              <a:rPr kumimoji="1" lang="ja-JP" altLang="en-US" smtClean="0"/>
              <a:pPr/>
              <a:t>38</a:t>
            </a:fld>
            <a:endParaRPr kumimoji="1" lang="ja-JP" altLang="en-US"/>
          </a:p>
        </p:txBody>
      </p:sp>
    </p:spTree>
    <p:extLst>
      <p:ext uri="{BB962C8B-B14F-4D97-AF65-F5344CB8AC3E}">
        <p14:creationId xmlns:p14="http://schemas.microsoft.com/office/powerpoint/2010/main" val="92290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75D0C44-1409-427D-B736-F1B217B24C6C}" type="slidenum">
              <a:rPr kumimoji="1" lang="ja-JP" altLang="en-US" smtClean="0"/>
              <a:pPr/>
              <a:t>6</a:t>
            </a:fld>
            <a:endParaRPr kumimoji="1" lang="ja-JP" altLang="en-US"/>
          </a:p>
        </p:txBody>
      </p:sp>
    </p:spTree>
    <p:extLst>
      <p:ext uri="{BB962C8B-B14F-4D97-AF65-F5344CB8AC3E}">
        <p14:creationId xmlns:p14="http://schemas.microsoft.com/office/powerpoint/2010/main" val="241479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B60AAD6-B329-4DC1-B2E7-EBF8F3AA24B5}"/>
              </a:ext>
            </a:extLst>
          </p:cNvPr>
          <p:cNvSpPr>
            <a:spLocks noGrp="1"/>
          </p:cNvSpPr>
          <p:nvPr>
            <p:ph type="sldNum" sz="quarter" idx="5"/>
          </p:nvPr>
        </p:nvSpPr>
        <p:spPr/>
        <p:txBody>
          <a:bodyPr/>
          <a:lstStyle/>
          <a:p>
            <a:fld id="{E6C257F0-609B-4123-8BE7-D6D864D498AE}" type="slidenum">
              <a:rPr kumimoji="1" lang="ja-JP" altLang="en-US" smtClean="0"/>
              <a:pPr/>
              <a:t>10</a:t>
            </a:fld>
            <a:endParaRPr kumimoji="1" lang="ja-JP" altLang="en-US"/>
          </a:p>
        </p:txBody>
      </p:sp>
    </p:spTree>
    <p:extLst>
      <p:ext uri="{BB962C8B-B14F-4D97-AF65-F5344CB8AC3E}">
        <p14:creationId xmlns:p14="http://schemas.microsoft.com/office/powerpoint/2010/main" val="304701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0665D5-3DAA-4CF0-A7F7-4CE533D35A54}"/>
              </a:ext>
            </a:extLst>
          </p:cNvPr>
          <p:cNvSpPr>
            <a:spLocks noGrp="1"/>
          </p:cNvSpPr>
          <p:nvPr>
            <p:ph type="sldNum" sz="quarter" idx="5"/>
          </p:nvPr>
        </p:nvSpPr>
        <p:spPr/>
        <p:txBody>
          <a:bodyPr/>
          <a:lstStyle/>
          <a:p>
            <a:fld id="{E6C257F0-609B-4123-8BE7-D6D864D498AE}" type="slidenum">
              <a:rPr kumimoji="1" lang="ja-JP" altLang="en-US" smtClean="0"/>
              <a:pPr/>
              <a:t>11</a:t>
            </a:fld>
            <a:endParaRPr kumimoji="1" lang="ja-JP" altLang="en-US"/>
          </a:p>
        </p:txBody>
      </p:sp>
    </p:spTree>
    <p:extLst>
      <p:ext uri="{BB962C8B-B14F-4D97-AF65-F5344CB8AC3E}">
        <p14:creationId xmlns:p14="http://schemas.microsoft.com/office/powerpoint/2010/main" val="26327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12</a:t>
            </a:fld>
            <a:endParaRPr kumimoji="1" lang="ja-JP" altLang="en-US"/>
          </a:p>
        </p:txBody>
      </p:sp>
    </p:spTree>
    <p:extLst>
      <p:ext uri="{BB962C8B-B14F-4D97-AF65-F5344CB8AC3E}">
        <p14:creationId xmlns:p14="http://schemas.microsoft.com/office/powerpoint/2010/main" val="304701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13</a:t>
            </a:fld>
            <a:endParaRPr kumimoji="1" lang="ja-JP" altLang="en-US"/>
          </a:p>
        </p:txBody>
      </p:sp>
    </p:spTree>
    <p:extLst>
      <p:ext uri="{BB962C8B-B14F-4D97-AF65-F5344CB8AC3E}">
        <p14:creationId xmlns:p14="http://schemas.microsoft.com/office/powerpoint/2010/main" val="182946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20</a:t>
            </a:fld>
            <a:endParaRPr kumimoji="1" lang="ja-JP" altLang="en-US"/>
          </a:p>
        </p:txBody>
      </p:sp>
    </p:spTree>
    <p:extLst>
      <p:ext uri="{BB962C8B-B14F-4D97-AF65-F5344CB8AC3E}">
        <p14:creationId xmlns:p14="http://schemas.microsoft.com/office/powerpoint/2010/main" val="233173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25</a:t>
            </a:fld>
            <a:endParaRPr kumimoji="1" lang="ja-JP" altLang="en-US"/>
          </a:p>
        </p:txBody>
      </p:sp>
    </p:spTree>
    <p:extLst>
      <p:ext uri="{BB962C8B-B14F-4D97-AF65-F5344CB8AC3E}">
        <p14:creationId xmlns:p14="http://schemas.microsoft.com/office/powerpoint/2010/main" val="9265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689323-1403-49E4-9ED7-8656F79C73AF}"/>
              </a:ext>
            </a:extLst>
          </p:cNvPr>
          <p:cNvSpPr>
            <a:spLocks noGrp="1"/>
          </p:cNvSpPr>
          <p:nvPr>
            <p:ph type="sldNum" sz="quarter" idx="5"/>
          </p:nvPr>
        </p:nvSpPr>
        <p:spPr/>
        <p:txBody>
          <a:bodyPr/>
          <a:lstStyle/>
          <a:p>
            <a:fld id="{E6C257F0-609B-4123-8BE7-D6D864D498AE}" type="slidenum">
              <a:rPr kumimoji="1" lang="ja-JP" altLang="en-US" smtClean="0"/>
              <a:pPr/>
              <a:t>31</a:t>
            </a:fld>
            <a:endParaRPr kumimoji="1" lang="ja-JP" altLang="en-US"/>
          </a:p>
        </p:txBody>
      </p:sp>
    </p:spTree>
    <p:extLst>
      <p:ext uri="{BB962C8B-B14F-4D97-AF65-F5344CB8AC3E}">
        <p14:creationId xmlns:p14="http://schemas.microsoft.com/office/powerpoint/2010/main" val="71286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72079-0B64-4325-BCC3-9A2403034B6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905AC27-6ED8-4939-B689-FF875A768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766B56-B2EC-4F1F-9F8B-CE38A997219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E022BE7-0505-4594-A038-4602331C0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17DB3-370B-40AE-A45C-D1D73D20B545}"/>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0232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6B58B1-F702-45B2-8E50-515C13150B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B70317-6776-47D8-B0DA-7D21FFBC184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252646-895F-440B-9F92-ED147D3E598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53A6FF7-2E29-4C77-8DBB-E61830B049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581128-0D13-4215-B4A1-A975BAEC97F4}"/>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48847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87709E9-BF3C-4937-9FAC-5BDC78BF955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14DEDB-9BFD-4AA1-8888-C4F51B39EB5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9DB175-6B7C-450B-99D5-4ECF37B380E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210C137-0446-4805-9F6B-353DD8468D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F9F6A7-DF1E-417E-A35F-E9EC8E1FFEE6}"/>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55249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37571" name="Rectangle 3"/>
          <p:cNvSpPr>
            <a:spLocks noGrp="1" noChangeArrowheads="1"/>
          </p:cNvSpPr>
          <p:nvPr>
            <p:ph type="subTitle" idx="1"/>
          </p:nvPr>
        </p:nvSpPr>
        <p:spPr>
          <a:xfrm>
            <a:off x="1828800" y="3866148"/>
            <a:ext cx="8534400" cy="1772653"/>
          </a:xfrm>
        </p:spPr>
        <p:txBody>
          <a:bodyPr/>
          <a:lstStyle>
            <a:lvl1pPr marL="0" indent="0" algn="ctr">
              <a:buFontTx/>
              <a:buNone/>
              <a:defRPr>
                <a:latin typeface="Meiryo UI" pitchFamily="50" charset="-128"/>
                <a:ea typeface="Meiryo UI" pitchFamily="50" charset="-128"/>
                <a:cs typeface="Meiryo UI" pitchFamily="50" charset="-128"/>
              </a:defRPr>
            </a:lvl1pPr>
          </a:lstStyle>
          <a:p>
            <a:r>
              <a:rPr lang="ja-JP" altLang="en-US" dirty="0"/>
              <a:t>マスタ サブタイトルの書式設定</a:t>
            </a:r>
          </a:p>
        </p:txBody>
      </p:sp>
    </p:spTree>
    <p:extLst>
      <p:ext uri="{BB962C8B-B14F-4D97-AF65-F5344CB8AC3E}">
        <p14:creationId xmlns:p14="http://schemas.microsoft.com/office/powerpoint/2010/main" val="214747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1D775E-38EF-455E-BF77-39B49D980F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6161E3-0AEB-4C2B-9830-5F79E3E1DD0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5F7BD7-05C4-4F42-B783-788DA1B4A60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E8E3B12-EFB0-436B-B98E-17624F6ACA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C584C7-C6D5-47AE-B634-06EC8EA2DC3B}"/>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145709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D89B8-0B8B-4A8C-BC4F-939F7C2129C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4B1484-366A-41F6-9245-7BB8F65A7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BEC6A7-AEDF-4FD7-A8A4-6B8C3135109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97DB66-C7F3-497A-8583-C93329A16A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1D4584-A692-449F-B0B7-D99A9DD4E299}"/>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05412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3B969-EA02-4F8A-922A-AE9DDB1D2F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DEB31D-8C0F-4FC3-99C7-466B85E6221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8537EC-AC62-42F6-B00F-4F0156E1F1C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545417-1028-45F4-91C9-411EFDF9E9D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9E13E8-07CA-41E5-86B5-34CFC89012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0D84AE-77E5-4455-9C1D-7BFAAD089E85}"/>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32374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A74D3-959D-407F-BAD8-BAB3541F771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39FD4C-3226-4216-AA9C-5DC75B56F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01B289-C70E-46F1-BAEC-45C296A2531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CF2791-515E-44E1-8BB7-EBD8E8B7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AF59F6E-30E6-4A05-801E-F0F4CED150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4A832D-A7E2-45E1-AFD9-FE28950B52D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9A81A60-BF49-4FFA-9840-6DEAC8C227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D5907C-FA2B-428E-843D-C1512B217140}"/>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227006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022A0-EAF0-4BA7-9409-62395F108F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936691-C20A-4191-AE15-659EABA4C9D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C1FF363-8282-4200-ACDF-7E124CD202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679B3C7-D2FD-49DB-A8DD-882FC85244FC}"/>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33510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ED6A74-375E-41DD-8F96-40C9D86CC04F}"/>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1783C40-0606-4853-8E33-1DEEE0984F8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01C1C9F-59BC-416D-B4D5-1D8A71DFC0F9}"/>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40679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6CFB0-6117-4470-819C-BD1388B7150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FB2455-19C8-44B2-9A02-F1086DF05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F64BE0-993C-4408-B4D5-7D03AC23D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A8471D4-544C-448D-91E5-CECD062F385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1E5277B-32F5-4157-B846-98BE1D7639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6C2672-BF10-4DCE-977B-31F72B7CFF99}"/>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40727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34DFA8-76DF-462B-AA13-5AF7DAA8B6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571A075-4F33-4BCD-9D11-F3B78B43D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CEC8742-896C-46B4-8B01-709BA55BE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F586CF-5606-4615-91AC-706EFF85698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87CDE68-7A50-4354-B09A-0BEBEB60E9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8FD86E-166A-4AD1-80AA-8B72C6FFAAC4}"/>
              </a:ext>
            </a:extLst>
          </p:cNvPr>
          <p:cNvSpPr>
            <a:spLocks noGrp="1"/>
          </p:cNvSpPr>
          <p:nvPr>
            <p:ph type="sldNum" sz="quarter" idx="12"/>
          </p:nvPr>
        </p:nvSpPr>
        <p:spPr/>
        <p:txBody>
          <a:body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122946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EB31134-4FC2-49D0-8085-502565416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CA0DCF-4459-4B2D-8898-C3806EA9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2E7935-47ED-4198-800A-6D9559ACA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84D0E01-AFDF-4EE2-A3D2-538B5B63D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61455D-3CC1-453A-86FE-1A9031073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DF21-67B9-4F7A-8C93-32D52CDE6E63}" type="slidenum">
              <a:rPr kumimoji="1" lang="ja-JP" altLang="en-US" smtClean="0"/>
              <a:t>‹#›</a:t>
            </a:fld>
            <a:endParaRPr kumimoji="1" lang="ja-JP" altLang="en-US"/>
          </a:p>
        </p:txBody>
      </p:sp>
    </p:spTree>
    <p:extLst>
      <p:ext uri="{BB962C8B-B14F-4D97-AF65-F5344CB8AC3E}">
        <p14:creationId xmlns:p14="http://schemas.microsoft.com/office/powerpoint/2010/main" val="79795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1.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idx="4294967295"/>
          </p:nvPr>
        </p:nvSpPr>
        <p:spPr>
          <a:xfrm>
            <a:off x="1512982" y="562862"/>
            <a:ext cx="9144000" cy="3742540"/>
          </a:xfrm>
        </p:spPr>
        <p:txBody>
          <a:bodyPr/>
          <a:lstStyle/>
          <a:p>
            <a:pPr algn="ctr"/>
            <a:r>
              <a:rPr lang="ja-JP" altLang="en-US" sz="2800" b="1" dirty="0">
                <a:solidFill>
                  <a:schemeClr val="tx2">
                    <a:lumMod val="75000"/>
                  </a:schemeClr>
                </a:solidFill>
                <a:latin typeface="游ゴシック" panose="020B0400000000000000" pitchFamily="50" charset="-128"/>
                <a:ea typeface="游ゴシック" panose="020B0400000000000000" pitchFamily="50" charset="-128"/>
              </a:rPr>
              <a:t>本邦心大血管リハビリテーションの</a:t>
            </a:r>
            <a:br>
              <a:rPr lang="en-US" altLang="ja-JP" sz="2800" b="1" dirty="0">
                <a:solidFill>
                  <a:schemeClr val="tx2">
                    <a:lumMod val="75000"/>
                  </a:schemeClr>
                </a:solidFill>
                <a:latin typeface="游ゴシック" panose="020B0400000000000000" pitchFamily="50" charset="-128"/>
                <a:ea typeface="游ゴシック" panose="020B0400000000000000" pitchFamily="50" charset="-128"/>
              </a:rPr>
            </a:br>
            <a:r>
              <a:rPr lang="ja-JP" altLang="en-US" sz="2800" b="1" dirty="0">
                <a:solidFill>
                  <a:schemeClr val="tx2">
                    <a:lumMod val="75000"/>
                  </a:schemeClr>
                </a:solidFill>
                <a:latin typeface="游ゴシック" panose="020B0400000000000000" pitchFamily="50" charset="-128"/>
                <a:ea typeface="游ゴシック" panose="020B0400000000000000" pitchFamily="50" charset="-128"/>
              </a:rPr>
              <a:t>問題点の抽出と対策の検討</a:t>
            </a:r>
            <a:br>
              <a:rPr lang="en-US" altLang="ja-JP" sz="2800" b="1" dirty="0">
                <a:solidFill>
                  <a:schemeClr val="tx2">
                    <a:lumMod val="75000"/>
                  </a:schemeClr>
                </a:solidFill>
                <a:latin typeface="游ゴシック" panose="020B0400000000000000" pitchFamily="50" charset="-128"/>
                <a:ea typeface="游ゴシック" panose="020B0400000000000000" pitchFamily="50" charset="-128"/>
              </a:rPr>
            </a:br>
            <a:r>
              <a:rPr lang="en-US" altLang="ja-JP" sz="2800" b="1" dirty="0">
                <a:solidFill>
                  <a:schemeClr val="tx2">
                    <a:lumMod val="75000"/>
                  </a:schemeClr>
                </a:solidFill>
                <a:latin typeface="游ゴシック" panose="020B0400000000000000" pitchFamily="50" charset="-128"/>
                <a:ea typeface="游ゴシック" panose="020B0400000000000000" pitchFamily="50" charset="-128"/>
              </a:rPr>
              <a:t>〔JROAD-CR〕</a:t>
            </a:r>
            <a:br>
              <a:rPr lang="en-US" altLang="ja-JP" sz="2800" b="1" dirty="0">
                <a:solidFill>
                  <a:schemeClr val="tx2">
                    <a:lumMod val="75000"/>
                  </a:schemeClr>
                </a:solidFill>
                <a:latin typeface="游ゴシック" panose="020B0400000000000000" pitchFamily="50" charset="-128"/>
                <a:ea typeface="游ゴシック" panose="020B0400000000000000" pitchFamily="50" charset="-128"/>
              </a:rPr>
            </a:br>
            <a:br>
              <a:rPr lang="en-US" altLang="ja-JP" sz="3200" b="1" dirty="0">
                <a:solidFill>
                  <a:schemeClr val="tx2">
                    <a:lumMod val="75000"/>
                  </a:schemeClr>
                </a:solidFill>
                <a:latin typeface="游ゴシック" panose="020B0400000000000000" pitchFamily="50" charset="-128"/>
                <a:ea typeface="游ゴシック" panose="020B0400000000000000" pitchFamily="50" charset="-128"/>
              </a:rPr>
            </a:br>
            <a:r>
              <a:rPr lang="ja-JP" altLang="en-US" sz="3200" b="1" dirty="0">
                <a:solidFill>
                  <a:schemeClr val="tx2">
                    <a:lumMod val="75000"/>
                  </a:schemeClr>
                </a:solidFill>
                <a:latin typeface="游ゴシック" panose="020B0400000000000000" pitchFamily="50" charset="-128"/>
                <a:ea typeface="游ゴシック" panose="020B0400000000000000" pitchFamily="50" charset="-128"/>
              </a:rPr>
              <a:t>簡易版　</a:t>
            </a:r>
            <a:r>
              <a:rPr lang="en-US" altLang="ja-JP" sz="3200" b="1" dirty="0">
                <a:solidFill>
                  <a:schemeClr val="tx2">
                    <a:lumMod val="75000"/>
                  </a:schemeClr>
                </a:solidFill>
                <a:latin typeface="游ゴシック" panose="020B0400000000000000" pitchFamily="50" charset="-128"/>
                <a:ea typeface="游ゴシック" panose="020B0400000000000000" pitchFamily="50" charset="-128"/>
              </a:rPr>
              <a:t>EDC</a:t>
            </a:r>
            <a:r>
              <a:rPr lang="ja-JP" altLang="en-US" sz="3200" b="1" dirty="0">
                <a:solidFill>
                  <a:schemeClr val="tx2">
                    <a:lumMod val="75000"/>
                  </a:schemeClr>
                </a:solidFill>
                <a:latin typeface="游ゴシック" panose="020B0400000000000000" pitchFamily="50" charset="-128"/>
                <a:ea typeface="游ゴシック" panose="020B0400000000000000" pitchFamily="50" charset="-128"/>
              </a:rPr>
              <a:t> 入力マニュアル 　</a:t>
            </a:r>
            <a:r>
              <a:rPr lang="ja-JP" altLang="en-US" sz="4800" b="1" dirty="0">
                <a:solidFill>
                  <a:schemeClr val="tx2">
                    <a:lumMod val="75000"/>
                  </a:schemeClr>
                </a:solidFill>
                <a:latin typeface="游ゴシック" panose="020B0400000000000000" pitchFamily="50" charset="-128"/>
                <a:ea typeface="游ゴシック" panose="020B0400000000000000" pitchFamily="50" charset="-128"/>
              </a:rPr>
              <a:t>　　　</a:t>
            </a:r>
            <a:r>
              <a:rPr lang="ja-JP" altLang="en-US" sz="4800" dirty="0">
                <a:solidFill>
                  <a:schemeClr val="tx2">
                    <a:lumMod val="75000"/>
                  </a:schemeClr>
                </a:solidFill>
                <a:latin typeface="游ゴシック" panose="020B0400000000000000" pitchFamily="50" charset="-128"/>
                <a:ea typeface="游ゴシック" panose="020B0400000000000000" pitchFamily="50" charset="-128"/>
              </a:rPr>
              <a:t>　</a:t>
            </a:r>
            <a:r>
              <a:rPr lang="ja-JP" altLang="en-US" sz="4800" dirty="0">
                <a:solidFill>
                  <a:schemeClr val="tx2">
                    <a:lumMod val="75000"/>
                  </a:schemeClr>
                </a:solidFill>
              </a:rPr>
              <a:t>　　　　　　　</a:t>
            </a:r>
            <a:endParaRPr lang="ja-JP" altLang="en-US" sz="2400" dirty="0">
              <a:solidFill>
                <a:schemeClr val="tx2">
                  <a:lumMod val="75000"/>
                </a:schemeClr>
              </a:solidFill>
            </a:endParaRPr>
          </a:p>
        </p:txBody>
      </p:sp>
      <p:sp>
        <p:nvSpPr>
          <p:cNvPr id="2" name="テキスト ボックス 1">
            <a:extLst>
              <a:ext uri="{FF2B5EF4-FFF2-40B4-BE49-F238E27FC236}">
                <a16:creationId xmlns:a16="http://schemas.microsoft.com/office/drawing/2014/main" id="{EA73B981-739A-4673-979A-81ACC8EB8929}"/>
              </a:ext>
            </a:extLst>
          </p:cNvPr>
          <p:cNvSpPr txBox="1"/>
          <p:nvPr/>
        </p:nvSpPr>
        <p:spPr>
          <a:xfrm>
            <a:off x="9715234" y="6421846"/>
            <a:ext cx="2214068" cy="369332"/>
          </a:xfrm>
          <a:prstGeom prst="rect">
            <a:avLst/>
          </a:prstGeom>
          <a:noFill/>
        </p:spPr>
        <p:txBody>
          <a:bodyPr wrap="none" rtlCol="0">
            <a:spAutoFit/>
          </a:bodyPr>
          <a:lstStyle/>
          <a:p>
            <a:r>
              <a:rPr lang="en-US" altLang="ja-JP" dirty="0">
                <a:solidFill>
                  <a:schemeClr val="tx2">
                    <a:lumMod val="75000"/>
                  </a:schemeClr>
                </a:solidFill>
                <a:latin typeface="游ゴシック" panose="020B0400000000000000" pitchFamily="50" charset="-128"/>
                <a:ea typeface="游ゴシック" panose="020B0400000000000000" pitchFamily="50" charset="-128"/>
              </a:rPr>
              <a:t>Ver1.0</a:t>
            </a:r>
            <a:r>
              <a:rPr lang="ja-JP" altLang="en-US" dirty="0">
                <a:solidFill>
                  <a:schemeClr val="tx2">
                    <a:lumMod val="75000"/>
                  </a:schemeClr>
                </a:solidFill>
                <a:latin typeface="游ゴシック" panose="020B0400000000000000" pitchFamily="50" charset="-128"/>
                <a:ea typeface="游ゴシック" panose="020B0400000000000000" pitchFamily="50" charset="-128"/>
              </a:rPr>
              <a:t>　</a:t>
            </a:r>
            <a:r>
              <a:rPr lang="en-US" altLang="ja-JP" dirty="0">
                <a:solidFill>
                  <a:schemeClr val="tx2">
                    <a:lumMod val="75000"/>
                  </a:schemeClr>
                </a:solidFill>
                <a:latin typeface="游ゴシック" panose="020B0400000000000000" pitchFamily="50" charset="-128"/>
                <a:ea typeface="游ゴシック" panose="020B0400000000000000" pitchFamily="50" charset="-128"/>
              </a:rPr>
              <a:t>2022/3/24</a:t>
            </a:r>
            <a:endParaRPr lang="ja-JP" altLang="en-US" dirty="0">
              <a:solidFill>
                <a:schemeClr val="tx2">
                  <a:lumMod val="75000"/>
                </a:schemeClr>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F8E3A0B3-5152-4D25-B6D8-B5E9FA91D88E}"/>
              </a:ext>
            </a:extLst>
          </p:cNvPr>
          <p:cNvSpPr txBox="1"/>
          <p:nvPr/>
        </p:nvSpPr>
        <p:spPr>
          <a:xfrm>
            <a:off x="1953342" y="4481132"/>
            <a:ext cx="1621766" cy="369332"/>
          </a:xfrm>
          <a:prstGeom prst="rect">
            <a:avLst/>
          </a:prstGeom>
          <a:noFill/>
        </p:spPr>
        <p:txBody>
          <a:bodyPr wrap="square" rtlCol="0">
            <a:spAutoFit/>
          </a:bodyPr>
          <a:lstStyle/>
          <a:p>
            <a:r>
              <a:rPr kumimoji="1" lang="ja-JP" altLang="en-US" dirty="0">
                <a:solidFill>
                  <a:schemeClr val="tx2">
                    <a:lumMod val="75000"/>
                  </a:schemeClr>
                </a:solidFill>
              </a:rPr>
              <a:t>改訂履歴</a:t>
            </a:r>
          </a:p>
        </p:txBody>
      </p:sp>
      <p:graphicFrame>
        <p:nvGraphicFramePr>
          <p:cNvPr id="3" name="表 4">
            <a:extLst>
              <a:ext uri="{FF2B5EF4-FFF2-40B4-BE49-F238E27FC236}">
                <a16:creationId xmlns:a16="http://schemas.microsoft.com/office/drawing/2014/main" id="{7D5D9272-C029-4F44-B20B-BC86D57B720A}"/>
              </a:ext>
            </a:extLst>
          </p:cNvPr>
          <p:cNvGraphicFramePr>
            <a:graphicFrameLocks noGrp="1"/>
          </p:cNvGraphicFramePr>
          <p:nvPr>
            <p:extLst>
              <p:ext uri="{D42A27DB-BD31-4B8C-83A1-F6EECF244321}">
                <p14:modId xmlns:p14="http://schemas.microsoft.com/office/powerpoint/2010/main" val="2237027509"/>
              </p:ext>
            </p:extLst>
          </p:nvPr>
        </p:nvGraphicFramePr>
        <p:xfrm>
          <a:off x="1953342" y="5026195"/>
          <a:ext cx="8498348" cy="741680"/>
        </p:xfrm>
        <a:graphic>
          <a:graphicData uri="http://schemas.openxmlformats.org/drawingml/2006/table">
            <a:tbl>
              <a:tblPr firstRow="1" bandRow="1">
                <a:tableStyleId>{5C22544A-7EE6-4342-B048-85BDC9FD1C3A}</a:tableStyleId>
              </a:tblPr>
              <a:tblGrid>
                <a:gridCol w="1771632">
                  <a:extLst>
                    <a:ext uri="{9D8B030D-6E8A-4147-A177-3AD203B41FA5}">
                      <a16:colId xmlns:a16="http://schemas.microsoft.com/office/drawing/2014/main" val="446802384"/>
                    </a:ext>
                  </a:extLst>
                </a:gridCol>
                <a:gridCol w="2128013">
                  <a:extLst>
                    <a:ext uri="{9D8B030D-6E8A-4147-A177-3AD203B41FA5}">
                      <a16:colId xmlns:a16="http://schemas.microsoft.com/office/drawing/2014/main" val="1803290995"/>
                    </a:ext>
                  </a:extLst>
                </a:gridCol>
                <a:gridCol w="2960714">
                  <a:extLst>
                    <a:ext uri="{9D8B030D-6E8A-4147-A177-3AD203B41FA5}">
                      <a16:colId xmlns:a16="http://schemas.microsoft.com/office/drawing/2014/main" val="1345311985"/>
                    </a:ext>
                  </a:extLst>
                </a:gridCol>
                <a:gridCol w="1637989">
                  <a:extLst>
                    <a:ext uri="{9D8B030D-6E8A-4147-A177-3AD203B41FA5}">
                      <a16:colId xmlns:a16="http://schemas.microsoft.com/office/drawing/2014/main" val="3909548970"/>
                    </a:ext>
                  </a:extLst>
                </a:gridCol>
              </a:tblGrid>
              <a:tr h="370840">
                <a:tc>
                  <a:txBody>
                    <a:bodyPr/>
                    <a:lstStyle/>
                    <a:p>
                      <a:pPr algn="ctr"/>
                      <a:r>
                        <a:rPr kumimoji="1" lang="en-US" altLang="ja-JP" dirty="0">
                          <a:solidFill>
                            <a:schemeClr val="tx2">
                              <a:lumMod val="75000"/>
                            </a:schemeClr>
                          </a:solidFill>
                        </a:rPr>
                        <a:t>Version</a:t>
                      </a:r>
                      <a:endParaRPr kumimoji="1" lang="ja-JP" altLang="en-US"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2">
                              <a:lumMod val="75000"/>
                            </a:schemeClr>
                          </a:solidFill>
                        </a:rPr>
                        <a:t>作成日</a:t>
                      </a:r>
                      <a:endParaRPr kumimoji="1" lang="en-US" altLang="ja-JP"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2">
                              <a:lumMod val="75000"/>
                            </a:schemeClr>
                          </a:solidFill>
                        </a:rPr>
                        <a:t>作成者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2">
                              <a:lumMod val="75000"/>
                            </a:schemeClr>
                          </a:solidFill>
                        </a:rPr>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752511"/>
                  </a:ext>
                </a:extLst>
              </a:tr>
              <a:tr h="370840">
                <a:tc>
                  <a:txBody>
                    <a:bodyPr/>
                    <a:lstStyle/>
                    <a:p>
                      <a:pPr algn="ctr"/>
                      <a:r>
                        <a:rPr kumimoji="1" lang="en-US" altLang="ja-JP" dirty="0">
                          <a:solidFill>
                            <a:schemeClr val="tx2">
                              <a:lumMod val="75000"/>
                            </a:schemeClr>
                          </a:solidFill>
                        </a:rPr>
                        <a:t>1.0</a:t>
                      </a:r>
                      <a:endParaRPr kumimoji="1" lang="ja-JP" altLang="en-US"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chemeClr val="tx2">
                              <a:lumMod val="75000"/>
                            </a:schemeClr>
                          </a:solidFill>
                        </a:rPr>
                        <a:t>2022</a:t>
                      </a:r>
                      <a:r>
                        <a:rPr kumimoji="1" lang="ja-JP" altLang="en-US" dirty="0">
                          <a:solidFill>
                            <a:schemeClr val="tx2">
                              <a:lumMod val="75000"/>
                            </a:schemeClr>
                          </a:solidFill>
                        </a:rPr>
                        <a:t>年</a:t>
                      </a:r>
                      <a:r>
                        <a:rPr kumimoji="1" lang="en-US" altLang="ja-JP" dirty="0">
                          <a:solidFill>
                            <a:schemeClr val="tx2">
                              <a:lumMod val="75000"/>
                            </a:schemeClr>
                          </a:solidFill>
                        </a:rPr>
                        <a:t>3</a:t>
                      </a:r>
                      <a:r>
                        <a:rPr kumimoji="1" lang="ja-JP" altLang="en-US" dirty="0">
                          <a:solidFill>
                            <a:schemeClr val="tx2">
                              <a:lumMod val="75000"/>
                            </a:schemeClr>
                          </a:solidFill>
                        </a:rPr>
                        <a:t>月</a:t>
                      </a:r>
                      <a:r>
                        <a:rPr kumimoji="1" lang="en-US" altLang="ja-JP" dirty="0">
                          <a:solidFill>
                            <a:schemeClr val="tx2">
                              <a:lumMod val="75000"/>
                            </a:schemeClr>
                          </a:solidFill>
                        </a:rPr>
                        <a:t>24</a:t>
                      </a:r>
                      <a:r>
                        <a:rPr kumimoji="1" lang="ja-JP" altLang="en-US" dirty="0">
                          <a:solidFill>
                            <a:schemeClr val="tx2">
                              <a:lumMod val="75000"/>
                            </a:schemeClr>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2">
                              <a:lumMod val="75000"/>
                            </a:schemeClr>
                          </a:solidFill>
                        </a:rPr>
                        <a:t>国立循環器病研究センター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chemeClr val="tx2">
                              <a:lumMod val="75000"/>
                            </a:schemeClr>
                          </a:solidFill>
                        </a:rPr>
                        <a:t>新規作成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407539"/>
                  </a:ext>
                </a:extLst>
              </a:tr>
            </a:tbl>
          </a:graphicData>
        </a:graphic>
      </p:graphicFrame>
      <p:pic>
        <p:nvPicPr>
          <p:cNvPr id="5" name="図 4">
            <a:extLst>
              <a:ext uri="{FF2B5EF4-FFF2-40B4-BE49-F238E27FC236}">
                <a16:creationId xmlns:a16="http://schemas.microsoft.com/office/drawing/2014/main" id="{C4E969D2-F364-4F4C-A7F5-290FC67D5E5C}"/>
              </a:ext>
            </a:extLst>
          </p:cNvPr>
          <p:cNvPicPr>
            <a:picLocks noChangeAspect="1"/>
          </p:cNvPicPr>
          <p:nvPr/>
        </p:nvPicPr>
        <p:blipFill>
          <a:blip r:embed="rId2"/>
          <a:stretch>
            <a:fillRect/>
          </a:stretch>
        </p:blipFill>
        <p:spPr>
          <a:xfrm>
            <a:off x="9886384" y="14048"/>
            <a:ext cx="2305616" cy="759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27BFF5-B690-4CE0-B15F-8AE2E1388399}"/>
              </a:ext>
            </a:extLst>
          </p:cNvPr>
          <p:cNvPicPr>
            <a:picLocks noChangeAspect="1"/>
          </p:cNvPicPr>
          <p:nvPr/>
        </p:nvPicPr>
        <p:blipFill>
          <a:blip r:embed="rId3"/>
          <a:stretch>
            <a:fillRect/>
          </a:stretch>
        </p:blipFill>
        <p:spPr>
          <a:xfrm>
            <a:off x="2143872" y="825073"/>
            <a:ext cx="7051960" cy="3837462"/>
          </a:xfrm>
          <a:prstGeom prst="rect">
            <a:avLst/>
          </a:prstGeom>
        </p:spPr>
      </p:pic>
      <p:sp>
        <p:nvSpPr>
          <p:cNvPr id="2" name="タイトル 1"/>
          <p:cNvSpPr>
            <a:spLocks noGrp="1"/>
          </p:cNvSpPr>
          <p:nvPr>
            <p:ph type="title"/>
          </p:nvPr>
        </p:nvSpPr>
        <p:spPr>
          <a:xfrm>
            <a:off x="1910499" y="1"/>
            <a:ext cx="8229600" cy="953271"/>
          </a:xfrm>
        </p:spPr>
        <p:txBody>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症例登録について</a:t>
            </a:r>
          </a:p>
        </p:txBody>
      </p:sp>
      <p:sp>
        <p:nvSpPr>
          <p:cNvPr id="31" name="正方形/長方形 30">
            <a:extLst>
              <a:ext uri="{FF2B5EF4-FFF2-40B4-BE49-F238E27FC236}">
                <a16:creationId xmlns:a16="http://schemas.microsoft.com/office/drawing/2014/main" id="{ABF0C9A7-3F51-41E8-8DC5-37788604FE54}"/>
              </a:ext>
            </a:extLst>
          </p:cNvPr>
          <p:cNvSpPr/>
          <p:nvPr/>
        </p:nvSpPr>
        <p:spPr bwMode="auto">
          <a:xfrm>
            <a:off x="4489921" y="2738615"/>
            <a:ext cx="1385778" cy="168853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69D44-0A7E-43AD-992E-DCE9EEF9D2DB}"/>
              </a:ext>
            </a:extLst>
          </p:cNvPr>
          <p:cNvSpPr>
            <a:spLocks noGrp="1"/>
          </p:cNvSpPr>
          <p:nvPr>
            <p:ph type="sldNum" sz="quarter" idx="12"/>
          </p:nvPr>
        </p:nvSpPr>
        <p:spPr/>
        <p:txBody>
          <a:bodyPr/>
          <a:lstStyle/>
          <a:p>
            <a:fld id="{1826DF21-67B9-4F7A-8C93-32D52CDE6E63}" type="slidenum">
              <a:rPr kumimoji="1" lang="ja-JP" altLang="en-US" smtClean="0"/>
              <a:t>10</a:t>
            </a:fld>
            <a:endParaRPr kumimoji="1" lang="ja-JP" altLang="en-US"/>
          </a:p>
        </p:txBody>
      </p:sp>
      <p:sp>
        <p:nvSpPr>
          <p:cNvPr id="44" name="角丸四角形吹き出し 38">
            <a:extLst>
              <a:ext uri="{FF2B5EF4-FFF2-40B4-BE49-F238E27FC236}">
                <a16:creationId xmlns:a16="http://schemas.microsoft.com/office/drawing/2014/main" id="{17592897-C1BA-47F7-8044-283BEB69B43A}"/>
              </a:ext>
            </a:extLst>
          </p:cNvPr>
          <p:cNvSpPr/>
          <p:nvPr/>
        </p:nvSpPr>
        <p:spPr bwMode="auto">
          <a:xfrm>
            <a:off x="4153711" y="5224017"/>
            <a:ext cx="7017747" cy="1497458"/>
          </a:xfrm>
          <a:prstGeom prst="wedgeRoundRectCallout">
            <a:avLst>
              <a:gd name="adj1" fmla="val -37143"/>
              <a:gd name="adj2" fmla="val -102236"/>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本</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EDC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は、登録対象症例の性別、生年月日、入院日、退院日など</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データよりすでにインポート可能なデータが入力されています。その他の調査項目についてご登録をお願いいたします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05399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2EF337-9613-436B-8A51-61C87B215293}"/>
              </a:ext>
            </a:extLst>
          </p:cNvPr>
          <p:cNvPicPr>
            <a:picLocks noChangeAspect="1"/>
          </p:cNvPicPr>
          <p:nvPr/>
        </p:nvPicPr>
        <p:blipFill>
          <a:blip r:embed="rId3"/>
          <a:stretch>
            <a:fillRect/>
          </a:stretch>
        </p:blipFill>
        <p:spPr>
          <a:xfrm>
            <a:off x="2233825" y="3855414"/>
            <a:ext cx="4353470" cy="2749691"/>
          </a:xfrm>
          <a:prstGeom prst="rect">
            <a:avLst/>
          </a:prstGeom>
        </p:spPr>
      </p:pic>
      <p:pic>
        <p:nvPicPr>
          <p:cNvPr id="8" name="図 7">
            <a:extLst>
              <a:ext uri="{FF2B5EF4-FFF2-40B4-BE49-F238E27FC236}">
                <a16:creationId xmlns:a16="http://schemas.microsoft.com/office/drawing/2014/main" id="{9E7A25FD-4515-48D3-8E04-1E3A7F611B12}"/>
              </a:ext>
            </a:extLst>
          </p:cNvPr>
          <p:cNvPicPr>
            <a:picLocks noChangeAspect="1"/>
          </p:cNvPicPr>
          <p:nvPr/>
        </p:nvPicPr>
        <p:blipFill>
          <a:blip r:embed="rId4"/>
          <a:stretch>
            <a:fillRect/>
          </a:stretch>
        </p:blipFill>
        <p:spPr>
          <a:xfrm>
            <a:off x="6716350" y="951269"/>
            <a:ext cx="5178370" cy="2817572"/>
          </a:xfrm>
          <a:prstGeom prst="rect">
            <a:avLst/>
          </a:prstGeom>
        </p:spPr>
      </p:pic>
      <p:pic>
        <p:nvPicPr>
          <p:cNvPr id="4" name="図 3">
            <a:extLst>
              <a:ext uri="{FF2B5EF4-FFF2-40B4-BE49-F238E27FC236}">
                <a16:creationId xmlns:a16="http://schemas.microsoft.com/office/drawing/2014/main" id="{523D760D-7663-4C52-9C05-639A8068FA7F}"/>
              </a:ext>
            </a:extLst>
          </p:cNvPr>
          <p:cNvPicPr>
            <a:picLocks noChangeAspect="1"/>
          </p:cNvPicPr>
          <p:nvPr/>
        </p:nvPicPr>
        <p:blipFill>
          <a:blip r:embed="rId5"/>
          <a:stretch>
            <a:fillRect/>
          </a:stretch>
        </p:blipFill>
        <p:spPr>
          <a:xfrm>
            <a:off x="2233825" y="1180613"/>
            <a:ext cx="3515126" cy="2588228"/>
          </a:xfrm>
          <a:prstGeom prst="rect">
            <a:avLst/>
          </a:prstGeom>
        </p:spPr>
      </p:pic>
      <p:sp>
        <p:nvSpPr>
          <p:cNvPr id="2" name="タイトル 1"/>
          <p:cNvSpPr>
            <a:spLocks noGrp="1"/>
          </p:cNvSpPr>
          <p:nvPr>
            <p:ph type="title"/>
          </p:nvPr>
        </p:nvSpPr>
        <p:spPr>
          <a:xfrm>
            <a:off x="1681826" y="12775"/>
            <a:ext cx="8493520" cy="953271"/>
          </a:xfrm>
        </p:spPr>
        <p:txBody>
          <a:body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7.</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登録症例の呼び出し方</a:t>
            </a:r>
          </a:p>
        </p:txBody>
      </p:sp>
      <p:sp>
        <p:nvSpPr>
          <p:cNvPr id="14" name="テキスト ボックス 13">
            <a:extLst>
              <a:ext uri="{FF2B5EF4-FFF2-40B4-BE49-F238E27FC236}">
                <a16:creationId xmlns:a16="http://schemas.microsoft.com/office/drawing/2014/main" id="{86937437-74B2-4A71-A535-14657DF85263}"/>
              </a:ext>
            </a:extLst>
          </p:cNvPr>
          <p:cNvSpPr txBox="1"/>
          <p:nvPr/>
        </p:nvSpPr>
        <p:spPr>
          <a:xfrm>
            <a:off x="1500349" y="874119"/>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①</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00E27E0-DCD5-4D28-BA84-BB2875BF4A3D}"/>
              </a:ext>
            </a:extLst>
          </p:cNvPr>
          <p:cNvSpPr txBox="1"/>
          <p:nvPr/>
        </p:nvSpPr>
        <p:spPr>
          <a:xfrm>
            <a:off x="1500350" y="3860771"/>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③</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7" name="角丸四角形吹き出し 27">
            <a:extLst>
              <a:ext uri="{FF2B5EF4-FFF2-40B4-BE49-F238E27FC236}">
                <a16:creationId xmlns:a16="http://schemas.microsoft.com/office/drawing/2014/main" id="{D29B829E-AEE4-4959-B6A0-E174925296C4}"/>
              </a:ext>
            </a:extLst>
          </p:cNvPr>
          <p:cNvSpPr/>
          <p:nvPr/>
        </p:nvSpPr>
        <p:spPr bwMode="auto">
          <a:xfrm>
            <a:off x="8983417" y="3642616"/>
            <a:ext cx="2566324" cy="1557733"/>
          </a:xfrm>
          <a:prstGeom prst="wedgeRoundRectCallout">
            <a:avLst>
              <a:gd name="adj1" fmla="val -56037"/>
              <a:gd name="adj2" fmla="val -4793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登録症例一覧が表示されます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該当する登録症例</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ID</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をクリック</a:t>
            </a:r>
          </a:p>
        </p:txBody>
      </p:sp>
      <p:sp>
        <p:nvSpPr>
          <p:cNvPr id="19" name="テキスト ボックス 18">
            <a:extLst>
              <a:ext uri="{FF2B5EF4-FFF2-40B4-BE49-F238E27FC236}">
                <a16:creationId xmlns:a16="http://schemas.microsoft.com/office/drawing/2014/main" id="{E5F75FCE-6A75-4A96-9E7E-227222CFF199}"/>
              </a:ext>
            </a:extLst>
          </p:cNvPr>
          <p:cNvSpPr txBox="1"/>
          <p:nvPr/>
        </p:nvSpPr>
        <p:spPr>
          <a:xfrm>
            <a:off x="5939790" y="880559"/>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②</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21" name="矢印: 右 20">
            <a:extLst>
              <a:ext uri="{FF2B5EF4-FFF2-40B4-BE49-F238E27FC236}">
                <a16:creationId xmlns:a16="http://schemas.microsoft.com/office/drawing/2014/main" id="{6846DFEC-8224-4C58-B905-6B4C19F0956E}"/>
              </a:ext>
            </a:extLst>
          </p:cNvPr>
          <p:cNvSpPr/>
          <p:nvPr/>
        </p:nvSpPr>
        <p:spPr bwMode="auto">
          <a:xfrm>
            <a:off x="5928586" y="2337342"/>
            <a:ext cx="60812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6" name="スライド番号プレースホルダー 5">
            <a:extLst>
              <a:ext uri="{FF2B5EF4-FFF2-40B4-BE49-F238E27FC236}">
                <a16:creationId xmlns:a16="http://schemas.microsoft.com/office/drawing/2014/main" id="{152567AC-C595-4CE9-8DB0-A9E500C571E7}"/>
              </a:ext>
            </a:extLst>
          </p:cNvPr>
          <p:cNvSpPr>
            <a:spLocks noGrp="1"/>
          </p:cNvSpPr>
          <p:nvPr>
            <p:ph type="sldNum" sz="quarter" idx="12"/>
          </p:nvPr>
        </p:nvSpPr>
        <p:spPr/>
        <p:txBody>
          <a:bodyPr/>
          <a:lstStyle/>
          <a:p>
            <a:fld id="{1826DF21-67B9-4F7A-8C93-32D52CDE6E63}" type="slidenum">
              <a:rPr kumimoji="1" lang="ja-JP" altLang="en-US" smtClean="0"/>
              <a:t>11</a:t>
            </a:fld>
            <a:endParaRPr kumimoji="1" lang="ja-JP" altLang="en-US"/>
          </a:p>
        </p:txBody>
      </p:sp>
      <p:sp>
        <p:nvSpPr>
          <p:cNvPr id="22" name="角丸四角形吹き出し 27">
            <a:extLst>
              <a:ext uri="{FF2B5EF4-FFF2-40B4-BE49-F238E27FC236}">
                <a16:creationId xmlns:a16="http://schemas.microsoft.com/office/drawing/2014/main" id="{C92E0802-01E2-4F8E-8B4A-85809AFC06B1}"/>
              </a:ext>
            </a:extLst>
          </p:cNvPr>
          <p:cNvSpPr/>
          <p:nvPr/>
        </p:nvSpPr>
        <p:spPr bwMode="auto">
          <a:xfrm>
            <a:off x="2259564" y="2153216"/>
            <a:ext cx="2621279" cy="596895"/>
          </a:xfrm>
          <a:prstGeom prst="wedgeRoundRectCallout">
            <a:avLst>
              <a:gd name="adj1" fmla="val 15169"/>
              <a:gd name="adj2" fmla="val -17199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「患者」をクリック</a:t>
            </a:r>
          </a:p>
        </p:txBody>
      </p:sp>
      <p:sp>
        <p:nvSpPr>
          <p:cNvPr id="24" name="正方形/長方形 23">
            <a:extLst>
              <a:ext uri="{FF2B5EF4-FFF2-40B4-BE49-F238E27FC236}">
                <a16:creationId xmlns:a16="http://schemas.microsoft.com/office/drawing/2014/main" id="{7DD761CC-4271-403D-AB98-2F142AA95013}"/>
              </a:ext>
            </a:extLst>
          </p:cNvPr>
          <p:cNvSpPr/>
          <p:nvPr/>
        </p:nvSpPr>
        <p:spPr bwMode="auto">
          <a:xfrm>
            <a:off x="3700442" y="1210091"/>
            <a:ext cx="581891" cy="20781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EE44D376-6722-429D-B704-309F1CD38B98}"/>
              </a:ext>
            </a:extLst>
          </p:cNvPr>
          <p:cNvSpPr/>
          <p:nvPr/>
        </p:nvSpPr>
        <p:spPr bwMode="auto">
          <a:xfrm>
            <a:off x="8466347" y="2602401"/>
            <a:ext cx="1012631" cy="95327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7E3675CF-B9BC-4491-BE7F-6C04129A1361}"/>
              </a:ext>
            </a:extLst>
          </p:cNvPr>
          <p:cNvSpPr/>
          <p:nvPr/>
        </p:nvSpPr>
        <p:spPr bwMode="auto">
          <a:xfrm>
            <a:off x="2693369" y="5339913"/>
            <a:ext cx="876834" cy="11455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吹き出し 27">
            <a:extLst>
              <a:ext uri="{FF2B5EF4-FFF2-40B4-BE49-F238E27FC236}">
                <a16:creationId xmlns:a16="http://schemas.microsoft.com/office/drawing/2014/main" id="{9834221C-56A6-49C0-B5FB-9BB638902C88}"/>
              </a:ext>
            </a:extLst>
          </p:cNvPr>
          <p:cNvSpPr/>
          <p:nvPr/>
        </p:nvSpPr>
        <p:spPr bwMode="auto">
          <a:xfrm>
            <a:off x="3868903" y="6143180"/>
            <a:ext cx="5335623" cy="473825"/>
          </a:xfrm>
          <a:prstGeom prst="wedgeRoundRectCallout">
            <a:avLst>
              <a:gd name="adj1" fmla="val -56126"/>
              <a:gd name="adj2" fmla="val -19630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選択した登録症例の</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一覧が表示されます</a:t>
            </a:r>
          </a:p>
        </p:txBody>
      </p:sp>
      <p:pic>
        <p:nvPicPr>
          <p:cNvPr id="23" name="図 22">
            <a:extLst>
              <a:ext uri="{FF2B5EF4-FFF2-40B4-BE49-F238E27FC236}">
                <a16:creationId xmlns:a16="http://schemas.microsoft.com/office/drawing/2014/main" id="{A190D3F3-505E-472F-888A-AB4528C72918}"/>
              </a:ext>
            </a:extLst>
          </p:cNvPr>
          <p:cNvPicPr>
            <a:picLocks noChangeAspect="1"/>
          </p:cNvPicPr>
          <p:nvPr/>
        </p:nvPicPr>
        <p:blipFill>
          <a:blip r:embed="rId6"/>
          <a:stretch>
            <a:fillRect/>
          </a:stretch>
        </p:blipFill>
        <p:spPr>
          <a:xfrm>
            <a:off x="9886384" y="14048"/>
            <a:ext cx="2305616" cy="759903"/>
          </a:xfrm>
          <a:prstGeom prst="rect">
            <a:avLst/>
          </a:prstGeom>
        </p:spPr>
      </p:pic>
    </p:spTree>
    <p:extLst>
      <p:ext uri="{BB962C8B-B14F-4D97-AF65-F5344CB8AC3E}">
        <p14:creationId xmlns:p14="http://schemas.microsoft.com/office/powerpoint/2010/main" val="200859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B031463-8708-45F1-AB08-E41272E1A6B4}"/>
              </a:ext>
            </a:extLst>
          </p:cNvPr>
          <p:cNvPicPr>
            <a:picLocks noChangeAspect="1"/>
          </p:cNvPicPr>
          <p:nvPr/>
        </p:nvPicPr>
        <p:blipFill>
          <a:blip r:embed="rId3"/>
          <a:stretch>
            <a:fillRect/>
          </a:stretch>
        </p:blipFill>
        <p:spPr>
          <a:xfrm>
            <a:off x="0" y="1010550"/>
            <a:ext cx="6310265" cy="2267824"/>
          </a:xfrm>
          <a:prstGeom prst="rect">
            <a:avLst/>
          </a:prstGeom>
        </p:spPr>
      </p:pic>
      <p:sp>
        <p:nvSpPr>
          <p:cNvPr id="2" name="タイトル 1"/>
          <p:cNvSpPr>
            <a:spLocks noGrp="1"/>
          </p:cNvSpPr>
          <p:nvPr>
            <p:ph type="title"/>
          </p:nvPr>
        </p:nvSpPr>
        <p:spPr>
          <a:xfrm>
            <a:off x="1981200" y="57279"/>
            <a:ext cx="8229600" cy="953271"/>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8.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の説明（基本情報）</a:t>
            </a:r>
          </a:p>
        </p:txBody>
      </p:sp>
      <p:cxnSp>
        <p:nvCxnSpPr>
          <p:cNvPr id="5" name="直線コネクタ 4"/>
          <p:cNvCxnSpPr>
            <a:cxnSpLocks/>
          </p:cNvCxnSpPr>
          <p:nvPr/>
        </p:nvCxnSpPr>
        <p:spPr bwMode="auto">
          <a:xfrm>
            <a:off x="2471523" y="1889351"/>
            <a:ext cx="1482169" cy="0"/>
          </a:xfrm>
          <a:prstGeom prst="line">
            <a:avLst/>
          </a:prstGeom>
          <a:noFill/>
          <a:ln w="107950" cap="flat" cmpd="sng" algn="ctr">
            <a:solidFill>
              <a:schemeClr val="bg1">
                <a:lumMod val="95000"/>
              </a:schemeClr>
            </a:solidFill>
            <a:prstDash val="solid"/>
            <a:round/>
            <a:headEnd type="none" w="med" len="med"/>
            <a:tailEnd type="none" w="med" len="med"/>
          </a:ln>
          <a:effectLst/>
        </p:spPr>
      </p:cxn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12</a:t>
            </a:fld>
            <a:endParaRPr kumimoji="1" lang="ja-JP" altLang="en-US"/>
          </a:p>
        </p:txBody>
      </p:sp>
      <p:sp>
        <p:nvSpPr>
          <p:cNvPr id="14" name="正方形/長方形 13">
            <a:extLst>
              <a:ext uri="{FF2B5EF4-FFF2-40B4-BE49-F238E27FC236}">
                <a16:creationId xmlns:a16="http://schemas.microsoft.com/office/drawing/2014/main" id="{ED27B38F-3BE8-448A-BA4A-4989F6389E89}"/>
              </a:ext>
            </a:extLst>
          </p:cNvPr>
          <p:cNvSpPr/>
          <p:nvPr/>
        </p:nvSpPr>
        <p:spPr bwMode="auto">
          <a:xfrm>
            <a:off x="2471523" y="2260123"/>
            <a:ext cx="957943" cy="10182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吹き出し 12">
            <a:extLst>
              <a:ext uri="{FF2B5EF4-FFF2-40B4-BE49-F238E27FC236}">
                <a16:creationId xmlns:a16="http://schemas.microsoft.com/office/drawing/2014/main" id="{5C949839-51DB-47E2-A4B5-D6287280177F}"/>
              </a:ext>
            </a:extLst>
          </p:cNvPr>
          <p:cNvSpPr/>
          <p:nvPr/>
        </p:nvSpPr>
        <p:spPr bwMode="auto">
          <a:xfrm>
            <a:off x="146615" y="3491983"/>
            <a:ext cx="3282851" cy="1270140"/>
          </a:xfrm>
          <a:prstGeom prst="wedgeRoundRectCallout">
            <a:avLst>
              <a:gd name="adj1" fmla="val 31235"/>
              <a:gd name="adj2" fmla="val -111065"/>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a:t>
            </a:r>
            <a:r>
              <a:rPr lang="ja-JP" altLang="en-US" sz="2000" dirty="0">
                <a:latin typeface="游ゴシック" panose="020B0400000000000000" pitchFamily="50" charset="-128"/>
                <a:cs typeface="Meiryo UI" panose="020B0604030504040204" pitchFamily="50" charset="-128"/>
              </a:rPr>
              <a:t>のフォーム</a:t>
            </a:r>
            <a:r>
              <a:rPr lang="en-US" altLang="ja-JP"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cs typeface="Meiryo UI" panose="020B0604030504040204" pitchFamily="50" charset="-128"/>
              </a:rPr>
              <a:t>フォルダ</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E464BDBF-7AB7-4745-923F-7C956A397555}"/>
              </a:ext>
            </a:extLst>
          </p:cNvPr>
          <p:cNvPicPr>
            <a:picLocks noChangeAspect="1"/>
          </p:cNvPicPr>
          <p:nvPr/>
        </p:nvPicPr>
        <p:blipFill>
          <a:blip r:embed="rId4"/>
          <a:stretch>
            <a:fillRect/>
          </a:stretch>
        </p:blipFill>
        <p:spPr>
          <a:xfrm>
            <a:off x="9886384" y="14048"/>
            <a:ext cx="2305616" cy="759903"/>
          </a:xfrm>
          <a:prstGeom prst="rect">
            <a:avLst/>
          </a:prstGeom>
        </p:spPr>
      </p:pic>
      <p:pic>
        <p:nvPicPr>
          <p:cNvPr id="11" name="図 10">
            <a:extLst>
              <a:ext uri="{FF2B5EF4-FFF2-40B4-BE49-F238E27FC236}">
                <a16:creationId xmlns:a16="http://schemas.microsoft.com/office/drawing/2014/main" id="{3E217E83-FFEC-44E2-B5E1-3EE174D5C17B}"/>
              </a:ext>
            </a:extLst>
          </p:cNvPr>
          <p:cNvPicPr>
            <a:picLocks noChangeAspect="1"/>
          </p:cNvPicPr>
          <p:nvPr/>
        </p:nvPicPr>
        <p:blipFill>
          <a:blip r:embed="rId5"/>
          <a:stretch>
            <a:fillRect/>
          </a:stretch>
        </p:blipFill>
        <p:spPr>
          <a:xfrm>
            <a:off x="4267200" y="3630792"/>
            <a:ext cx="6450343" cy="3169702"/>
          </a:xfrm>
          <a:prstGeom prst="rect">
            <a:avLst/>
          </a:prstGeom>
        </p:spPr>
      </p:pic>
      <p:sp>
        <p:nvSpPr>
          <p:cNvPr id="17" name="矢印: 右 16">
            <a:extLst>
              <a:ext uri="{FF2B5EF4-FFF2-40B4-BE49-F238E27FC236}">
                <a16:creationId xmlns:a16="http://schemas.microsoft.com/office/drawing/2014/main" id="{797805AD-B9A9-47BB-874F-446761CF859C}"/>
              </a:ext>
            </a:extLst>
          </p:cNvPr>
          <p:cNvSpPr/>
          <p:nvPr/>
        </p:nvSpPr>
        <p:spPr bwMode="auto">
          <a:xfrm rot="5400000">
            <a:off x="5689495" y="3120851"/>
            <a:ext cx="42298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8" name="正方形/長方形 17">
            <a:extLst>
              <a:ext uri="{FF2B5EF4-FFF2-40B4-BE49-F238E27FC236}">
                <a16:creationId xmlns:a16="http://schemas.microsoft.com/office/drawing/2014/main" id="{6DFB8A55-F603-429F-92A5-542F01D0ED08}"/>
              </a:ext>
            </a:extLst>
          </p:cNvPr>
          <p:cNvSpPr/>
          <p:nvPr/>
        </p:nvSpPr>
        <p:spPr bwMode="auto">
          <a:xfrm>
            <a:off x="4526732" y="5338098"/>
            <a:ext cx="5024673" cy="5093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吹き出し 12">
            <a:extLst>
              <a:ext uri="{FF2B5EF4-FFF2-40B4-BE49-F238E27FC236}">
                <a16:creationId xmlns:a16="http://schemas.microsoft.com/office/drawing/2014/main" id="{37C28671-76F1-4CE7-A246-EE0903EA6081}"/>
              </a:ext>
            </a:extLst>
          </p:cNvPr>
          <p:cNvSpPr/>
          <p:nvPr/>
        </p:nvSpPr>
        <p:spPr bwMode="auto">
          <a:xfrm>
            <a:off x="6900205" y="1889351"/>
            <a:ext cx="5012602" cy="1565232"/>
          </a:xfrm>
          <a:prstGeom prst="wedgeRoundRectCallout">
            <a:avLst>
              <a:gd name="adj1" fmla="val -75834"/>
              <a:gd name="adj2" fmla="val 17839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該当症例のスクリーニング調査項目となります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「心筋梗塞」による入院された症例の場合は「はい」をご選択</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1" name="角丸四角形吹き出し 12">
            <a:extLst>
              <a:ext uri="{FF2B5EF4-FFF2-40B4-BE49-F238E27FC236}">
                <a16:creationId xmlns:a16="http://schemas.microsoft.com/office/drawing/2014/main" id="{62D6F520-1A7A-46E3-B787-163120D3E527}"/>
              </a:ext>
            </a:extLst>
          </p:cNvPr>
          <p:cNvSpPr/>
          <p:nvPr/>
        </p:nvSpPr>
        <p:spPr bwMode="auto">
          <a:xfrm>
            <a:off x="774427" y="5490850"/>
            <a:ext cx="3161211" cy="1200130"/>
          </a:xfrm>
          <a:prstGeom prst="wedgeRoundRectCallout">
            <a:avLst>
              <a:gd name="adj1" fmla="val 62656"/>
              <a:gd name="adj2" fmla="val -7818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アラート表示（</a:t>
            </a:r>
            <a:r>
              <a:rPr lang="ja-JP" altLang="en-US" sz="2000" u="sng" dirty="0">
                <a:solidFill>
                  <a:srgbClr val="FF0000"/>
                </a:solidFill>
                <a:latin typeface="游ゴシック" panose="020B0400000000000000" pitchFamily="50" charset="-128"/>
                <a:cs typeface="Meiryo UI" panose="020B0604030504040204" pitchFamily="50" charset="-128"/>
              </a:rPr>
              <a:t>必須項目</a:t>
            </a:r>
            <a:r>
              <a:rPr lang="ja-JP" altLang="en-US"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された項目は必ずご登録ください。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429397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C020AD9-B30E-4994-A7C4-B045D9BC057E}"/>
              </a:ext>
            </a:extLst>
          </p:cNvPr>
          <p:cNvPicPr>
            <a:picLocks noChangeAspect="1"/>
          </p:cNvPicPr>
          <p:nvPr/>
        </p:nvPicPr>
        <p:blipFill>
          <a:blip r:embed="rId3"/>
          <a:stretch>
            <a:fillRect/>
          </a:stretch>
        </p:blipFill>
        <p:spPr>
          <a:xfrm>
            <a:off x="1060185" y="1768952"/>
            <a:ext cx="9422695" cy="4796739"/>
          </a:xfrm>
          <a:prstGeom prst="rect">
            <a:avLst/>
          </a:prstGeom>
        </p:spPr>
      </p:pic>
      <p:sp>
        <p:nvSpPr>
          <p:cNvPr id="2" name="タイトル 1"/>
          <p:cNvSpPr>
            <a:spLocks noGrp="1"/>
          </p:cNvSpPr>
          <p:nvPr>
            <p:ph type="title"/>
          </p:nvPr>
        </p:nvSpPr>
        <p:spPr>
          <a:xfrm>
            <a:off x="1981200" y="57279"/>
            <a:ext cx="8229600" cy="953271"/>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13</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1475404" y="4409192"/>
            <a:ext cx="3161211" cy="1489594"/>
          </a:xfrm>
          <a:prstGeom prst="wedgeRoundRectCallout">
            <a:avLst>
              <a:gd name="adj1" fmla="val 74516"/>
              <a:gd name="adj2" fmla="val -32497"/>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の青字部分をクリックすると、該当のフォーム</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フォルダに移動します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5051834" y="4135345"/>
            <a:ext cx="1385179" cy="240356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9F486EA-2BA1-4DE3-85A1-F46A0AE9E788}"/>
              </a:ext>
            </a:extLst>
          </p:cNvPr>
          <p:cNvSpPr/>
          <p:nvPr/>
        </p:nvSpPr>
        <p:spPr bwMode="auto">
          <a:xfrm>
            <a:off x="1295575" y="2603108"/>
            <a:ext cx="1060418" cy="2612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吹き出し 12">
            <a:extLst>
              <a:ext uri="{FF2B5EF4-FFF2-40B4-BE49-F238E27FC236}">
                <a16:creationId xmlns:a16="http://schemas.microsoft.com/office/drawing/2014/main" id="{36568046-C8CA-448D-A65E-E8A236040AD0}"/>
              </a:ext>
            </a:extLst>
          </p:cNvPr>
          <p:cNvSpPr/>
          <p:nvPr/>
        </p:nvSpPr>
        <p:spPr bwMode="auto">
          <a:xfrm>
            <a:off x="1493822" y="773951"/>
            <a:ext cx="3301783" cy="995001"/>
          </a:xfrm>
          <a:prstGeom prst="wedgeRoundRectCallout">
            <a:avLst>
              <a:gd name="adj1" fmla="val -33241"/>
              <a:gd name="adj2" fmla="val 134355"/>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「心筋梗塞」症例の場合、「入院時」情報を入力する画面へ遷移いたします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4"/>
          <a:stretch>
            <a:fillRect/>
          </a:stretch>
        </p:blipFill>
        <p:spPr>
          <a:xfrm>
            <a:off x="9886384" y="14048"/>
            <a:ext cx="2305616" cy="759903"/>
          </a:xfrm>
          <a:prstGeom prst="rect">
            <a:avLst/>
          </a:prstGeom>
        </p:spPr>
      </p:pic>
    </p:spTree>
    <p:extLst>
      <p:ext uri="{BB962C8B-B14F-4D97-AF65-F5344CB8AC3E}">
        <p14:creationId xmlns:p14="http://schemas.microsoft.com/office/powerpoint/2010/main" val="187721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14</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752600" y="14048"/>
            <a:ext cx="8229600" cy="9532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9-1.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患者情報）</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2"/>
          <a:stretch>
            <a:fillRect/>
          </a:stretch>
        </p:blipFill>
        <p:spPr>
          <a:xfrm>
            <a:off x="9886384" y="14048"/>
            <a:ext cx="2305616" cy="759903"/>
          </a:xfrm>
          <a:prstGeom prst="rect">
            <a:avLst/>
          </a:prstGeom>
        </p:spPr>
      </p:pic>
      <p:grpSp>
        <p:nvGrpSpPr>
          <p:cNvPr id="11" name="グループ化 10">
            <a:extLst>
              <a:ext uri="{FF2B5EF4-FFF2-40B4-BE49-F238E27FC236}">
                <a16:creationId xmlns:a16="http://schemas.microsoft.com/office/drawing/2014/main" id="{CB0F0179-86C6-4E89-BBB1-C460A4B26BB5}"/>
              </a:ext>
            </a:extLst>
          </p:cNvPr>
          <p:cNvGrpSpPr/>
          <p:nvPr/>
        </p:nvGrpSpPr>
        <p:grpSpPr>
          <a:xfrm>
            <a:off x="1997044" y="1066908"/>
            <a:ext cx="6730497" cy="5551176"/>
            <a:chOff x="1752600" y="816955"/>
            <a:chExt cx="7246941" cy="7555394"/>
          </a:xfrm>
        </p:grpSpPr>
        <p:pic>
          <p:nvPicPr>
            <p:cNvPr id="8" name="図 7">
              <a:extLst>
                <a:ext uri="{FF2B5EF4-FFF2-40B4-BE49-F238E27FC236}">
                  <a16:creationId xmlns:a16="http://schemas.microsoft.com/office/drawing/2014/main" id="{1A466520-73A6-4AAC-8263-CF43E432B00F}"/>
                </a:ext>
              </a:extLst>
            </p:cNvPr>
            <p:cNvPicPr>
              <a:picLocks noChangeAspect="1"/>
            </p:cNvPicPr>
            <p:nvPr/>
          </p:nvPicPr>
          <p:blipFill>
            <a:blip r:embed="rId3"/>
            <a:stretch>
              <a:fillRect/>
            </a:stretch>
          </p:blipFill>
          <p:spPr>
            <a:xfrm>
              <a:off x="1752600" y="816955"/>
              <a:ext cx="7246941" cy="4170083"/>
            </a:xfrm>
            <a:prstGeom prst="rect">
              <a:avLst/>
            </a:prstGeom>
          </p:spPr>
        </p:pic>
        <p:pic>
          <p:nvPicPr>
            <p:cNvPr id="10" name="図 9">
              <a:extLst>
                <a:ext uri="{FF2B5EF4-FFF2-40B4-BE49-F238E27FC236}">
                  <a16:creationId xmlns:a16="http://schemas.microsoft.com/office/drawing/2014/main" id="{67591A65-0FC1-49A1-83D4-9A6635C27DAB}"/>
                </a:ext>
              </a:extLst>
            </p:cNvPr>
            <p:cNvPicPr>
              <a:picLocks noChangeAspect="1"/>
            </p:cNvPicPr>
            <p:nvPr/>
          </p:nvPicPr>
          <p:blipFill>
            <a:blip r:embed="rId4"/>
            <a:stretch>
              <a:fillRect/>
            </a:stretch>
          </p:blipFill>
          <p:spPr>
            <a:xfrm>
              <a:off x="2335288" y="4987038"/>
              <a:ext cx="6664253" cy="3385311"/>
            </a:xfrm>
            <a:prstGeom prst="rect">
              <a:avLst/>
            </a:prstGeom>
          </p:spPr>
        </p:pic>
      </p:grpSp>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71582" y="2537809"/>
            <a:ext cx="3161211" cy="3500852"/>
          </a:xfrm>
          <a:prstGeom prst="wedgeRoundRectCallout">
            <a:avLst>
              <a:gd name="adj1" fmla="val 78239"/>
              <a:gd name="adj2" fmla="val -5637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データより入院日、退院日、入院時</a:t>
            </a:r>
            <a:r>
              <a:rPr lang="en-US" altLang="ja-JP" sz="2000" dirty="0" err="1">
                <a:latin typeface="游ゴシック" panose="020B0400000000000000" pitchFamily="50" charset="-128"/>
                <a:ea typeface="游ゴシック" panose="020B0400000000000000" pitchFamily="50" charset="-128"/>
                <a:cs typeface="Meiryo UI" panose="020B0604030504040204" pitchFamily="50" charset="-128"/>
              </a:rPr>
              <a:t>Killp</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分類データがすでに登録されています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入院時の患者情報（既往歴、併存症・合併症、生活習慣、治療歴をご登録ください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5"/>
          <a:stretch>
            <a:fillRect/>
          </a:stretch>
        </p:blipFill>
        <p:spPr>
          <a:xfrm>
            <a:off x="1992567" y="1416278"/>
            <a:ext cx="1091279" cy="298730"/>
          </a:xfrm>
          <a:prstGeom prst="rect">
            <a:avLst/>
          </a:prstGeom>
        </p:spPr>
      </p:pic>
      <p:sp>
        <p:nvSpPr>
          <p:cNvPr id="14" name="角丸四角形吹き出し 12">
            <a:extLst>
              <a:ext uri="{FF2B5EF4-FFF2-40B4-BE49-F238E27FC236}">
                <a16:creationId xmlns:a16="http://schemas.microsoft.com/office/drawing/2014/main" id="{C75BCF51-18B1-44BA-BF13-08866B1E4820}"/>
              </a:ext>
            </a:extLst>
          </p:cNvPr>
          <p:cNvSpPr/>
          <p:nvPr/>
        </p:nvSpPr>
        <p:spPr bwMode="auto">
          <a:xfrm>
            <a:off x="8872397" y="2294508"/>
            <a:ext cx="3161211" cy="1200130"/>
          </a:xfrm>
          <a:prstGeom prst="wedgeRoundRectCallout">
            <a:avLst>
              <a:gd name="adj1" fmla="val -61520"/>
              <a:gd name="adj2" fmla="val -9357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アラート表示（</a:t>
            </a:r>
            <a:r>
              <a:rPr lang="ja-JP" altLang="en-US" sz="2000" u="sng" dirty="0">
                <a:solidFill>
                  <a:srgbClr val="FF0000"/>
                </a:solidFill>
                <a:latin typeface="游ゴシック" panose="020B0400000000000000" pitchFamily="50" charset="-128"/>
                <a:cs typeface="Meiryo UI" panose="020B0604030504040204" pitchFamily="50" charset="-128"/>
              </a:rPr>
              <a:t>必須項目</a:t>
            </a:r>
            <a:r>
              <a:rPr lang="ja-JP" altLang="en-US"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された項目は必ずご登録ください。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角丸四角形吹き出し 12">
            <a:extLst>
              <a:ext uri="{FF2B5EF4-FFF2-40B4-BE49-F238E27FC236}">
                <a16:creationId xmlns:a16="http://schemas.microsoft.com/office/drawing/2014/main" id="{9F89BE5C-3A14-4DB8-BCE0-866861C2A149}"/>
              </a:ext>
            </a:extLst>
          </p:cNvPr>
          <p:cNvSpPr/>
          <p:nvPr/>
        </p:nvSpPr>
        <p:spPr bwMode="auto">
          <a:xfrm>
            <a:off x="8872397" y="4520063"/>
            <a:ext cx="3161211" cy="1518597"/>
          </a:xfrm>
          <a:prstGeom prst="wedgeRoundRectCallout">
            <a:avLst>
              <a:gd name="adj1" fmla="val -169150"/>
              <a:gd name="adj2" fmla="val -153646"/>
              <a:gd name="adj3" fmla="val 16667"/>
            </a:avLst>
          </a:prstGeom>
          <a:solidFill>
            <a:srgbClr val="FFFF00"/>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からインポートされた情報に間違ってる部分があれば修正してください。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8006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438BC16-6B66-4B85-854F-F374C1A0BF42}"/>
              </a:ext>
            </a:extLst>
          </p:cNvPr>
          <p:cNvPicPr>
            <a:picLocks noChangeAspect="1"/>
          </p:cNvPicPr>
          <p:nvPr/>
        </p:nvPicPr>
        <p:blipFill>
          <a:blip r:embed="rId2"/>
          <a:stretch>
            <a:fillRect/>
          </a:stretch>
        </p:blipFill>
        <p:spPr>
          <a:xfrm>
            <a:off x="554788" y="904576"/>
            <a:ext cx="10103369" cy="5816899"/>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15</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752600" y="14048"/>
            <a:ext cx="8229600" cy="9532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9-2.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身体所見）</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171994" y="3101315"/>
            <a:ext cx="3161211" cy="3500852"/>
          </a:xfrm>
          <a:prstGeom prst="wedgeRoundRectCallout">
            <a:avLst>
              <a:gd name="adj1" fmla="val 57619"/>
              <a:gd name="adj2" fmla="val -66716"/>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データより身長、体重データがすでに登録されています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入院時の血圧、脈拍数、調律をご登録ください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未測定または欠測の場合は画面右のチェックボックスにチェックをお願いします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661321" y="1705630"/>
            <a:ext cx="1091279" cy="298730"/>
          </a:xfrm>
          <a:prstGeom prst="rect">
            <a:avLst/>
          </a:prstGeom>
        </p:spPr>
      </p:pic>
      <p:sp>
        <p:nvSpPr>
          <p:cNvPr id="16" name="角丸四角形吹き出し 12">
            <a:extLst>
              <a:ext uri="{FF2B5EF4-FFF2-40B4-BE49-F238E27FC236}">
                <a16:creationId xmlns:a16="http://schemas.microsoft.com/office/drawing/2014/main" id="{D5A5F825-BF45-45AF-8FC2-DAF99C7E39F1}"/>
              </a:ext>
            </a:extLst>
          </p:cNvPr>
          <p:cNvSpPr/>
          <p:nvPr/>
        </p:nvSpPr>
        <p:spPr bwMode="auto">
          <a:xfrm>
            <a:off x="8827130" y="1561178"/>
            <a:ext cx="3161211" cy="1200130"/>
          </a:xfrm>
          <a:prstGeom prst="wedgeRoundRectCallout">
            <a:avLst>
              <a:gd name="adj1" fmla="val -96174"/>
              <a:gd name="adj2" fmla="val 9954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アラート表示（</a:t>
            </a:r>
            <a:r>
              <a:rPr lang="ja-JP" altLang="en-US" sz="2000" u="sng" dirty="0">
                <a:solidFill>
                  <a:srgbClr val="FF0000"/>
                </a:solidFill>
                <a:latin typeface="游ゴシック" panose="020B0400000000000000" pitchFamily="50" charset="-128"/>
                <a:cs typeface="Meiryo UI" panose="020B0604030504040204" pitchFamily="50" charset="-128"/>
              </a:rPr>
              <a:t>必須項目</a:t>
            </a:r>
            <a:r>
              <a:rPr lang="ja-JP" altLang="en-US"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された項目は必ずご登録ください。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85208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2D0418-1EF9-44F7-B555-B83370CA854B}"/>
              </a:ext>
            </a:extLst>
          </p:cNvPr>
          <p:cNvPicPr>
            <a:picLocks noChangeAspect="1"/>
          </p:cNvPicPr>
          <p:nvPr/>
        </p:nvPicPr>
        <p:blipFill>
          <a:blip r:embed="rId2"/>
          <a:stretch>
            <a:fillRect/>
          </a:stretch>
        </p:blipFill>
        <p:spPr>
          <a:xfrm>
            <a:off x="367686" y="997230"/>
            <a:ext cx="11162994" cy="5389031"/>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16</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258432" y="14048"/>
            <a:ext cx="8723768" cy="9532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9-3.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入院中治療）</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98743" y="3295461"/>
            <a:ext cx="3161211" cy="2985216"/>
          </a:xfrm>
          <a:prstGeom prst="wedgeRoundRectCallout">
            <a:avLst>
              <a:gd name="adj1" fmla="val 85972"/>
              <a:gd name="adj2" fmla="val -5191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データより血行再建術の有無、血行再建術（詳細）データがすでに登録されています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90</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分以内の</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PCI</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施行の有無、今回の心筋梗塞責任病変をご登録ください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661320" y="2251777"/>
            <a:ext cx="1091279" cy="298730"/>
          </a:xfrm>
          <a:prstGeom prst="rect">
            <a:avLst/>
          </a:prstGeom>
        </p:spPr>
      </p:pic>
      <p:sp>
        <p:nvSpPr>
          <p:cNvPr id="16" name="角丸四角形吹き出し 12">
            <a:extLst>
              <a:ext uri="{FF2B5EF4-FFF2-40B4-BE49-F238E27FC236}">
                <a16:creationId xmlns:a16="http://schemas.microsoft.com/office/drawing/2014/main" id="{D5A5F825-BF45-45AF-8FC2-DAF99C7E39F1}"/>
              </a:ext>
            </a:extLst>
          </p:cNvPr>
          <p:cNvSpPr/>
          <p:nvPr/>
        </p:nvSpPr>
        <p:spPr bwMode="auto">
          <a:xfrm>
            <a:off x="8528366" y="1051647"/>
            <a:ext cx="3161211" cy="1200130"/>
          </a:xfrm>
          <a:prstGeom prst="wedgeRoundRectCallout">
            <a:avLst>
              <a:gd name="adj1" fmla="val -52642"/>
              <a:gd name="adj2" fmla="val 169705"/>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アラート表示（</a:t>
            </a:r>
            <a:r>
              <a:rPr lang="ja-JP" altLang="en-US" sz="2000" u="sng" dirty="0">
                <a:solidFill>
                  <a:srgbClr val="FF0000"/>
                </a:solidFill>
                <a:latin typeface="游ゴシック" panose="020B0400000000000000" pitchFamily="50" charset="-128"/>
                <a:cs typeface="Meiryo UI" panose="020B0604030504040204" pitchFamily="50" charset="-128"/>
              </a:rPr>
              <a:t>必須項目</a:t>
            </a:r>
            <a:r>
              <a:rPr lang="ja-JP" altLang="en-US"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された項目は必ずご登録ください。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80806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AE47CC4-2545-4D63-BC5E-5538B2BEA746}"/>
              </a:ext>
            </a:extLst>
          </p:cNvPr>
          <p:cNvPicPr>
            <a:picLocks noChangeAspect="1"/>
          </p:cNvPicPr>
          <p:nvPr/>
        </p:nvPicPr>
        <p:blipFill>
          <a:blip r:embed="rId2"/>
          <a:stretch>
            <a:fillRect/>
          </a:stretch>
        </p:blipFill>
        <p:spPr>
          <a:xfrm>
            <a:off x="259949" y="1126841"/>
            <a:ext cx="11633308" cy="4722122"/>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17</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267485" y="14048"/>
            <a:ext cx="10422092"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9-4.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心臓リハ）</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98743" y="3295461"/>
            <a:ext cx="3161211" cy="2985216"/>
          </a:xfrm>
          <a:prstGeom prst="wedgeRoundRectCallout">
            <a:avLst>
              <a:gd name="adj1" fmla="val 85972"/>
              <a:gd name="adj2" fmla="val -5191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データより入院中の心リハ施行の有無、心リハ開始日データがすでに登録されています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心リハ施行回数、集団リハ以降の有無をご登録ください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552678" y="2632171"/>
            <a:ext cx="1765009" cy="298730"/>
          </a:xfrm>
          <a:prstGeom prst="rect">
            <a:avLst/>
          </a:prstGeom>
        </p:spPr>
      </p:pic>
      <p:sp>
        <p:nvSpPr>
          <p:cNvPr id="16" name="角丸四角形吹き出し 12">
            <a:extLst>
              <a:ext uri="{FF2B5EF4-FFF2-40B4-BE49-F238E27FC236}">
                <a16:creationId xmlns:a16="http://schemas.microsoft.com/office/drawing/2014/main" id="{D5A5F825-BF45-45AF-8FC2-DAF99C7E39F1}"/>
              </a:ext>
            </a:extLst>
          </p:cNvPr>
          <p:cNvSpPr/>
          <p:nvPr/>
        </p:nvSpPr>
        <p:spPr bwMode="auto">
          <a:xfrm>
            <a:off x="8528366" y="1009037"/>
            <a:ext cx="3161211" cy="1200130"/>
          </a:xfrm>
          <a:prstGeom prst="wedgeRoundRectCallout">
            <a:avLst>
              <a:gd name="adj1" fmla="val -52642"/>
              <a:gd name="adj2" fmla="val 169705"/>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アラート表示（</a:t>
            </a:r>
            <a:r>
              <a:rPr lang="ja-JP" altLang="en-US" sz="2000" u="sng" dirty="0">
                <a:solidFill>
                  <a:srgbClr val="FF0000"/>
                </a:solidFill>
                <a:latin typeface="游ゴシック" panose="020B0400000000000000" pitchFamily="50" charset="-128"/>
                <a:cs typeface="Meiryo UI" panose="020B0604030504040204" pitchFamily="50" charset="-128"/>
              </a:rPr>
              <a:t>必須項目</a:t>
            </a:r>
            <a:r>
              <a:rPr lang="ja-JP" altLang="en-US" sz="2000" dirty="0">
                <a:latin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された項目は必ずご登録ください。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87935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8DD761-70A6-414B-A697-960E44F319B1}"/>
              </a:ext>
            </a:extLst>
          </p:cNvPr>
          <p:cNvPicPr>
            <a:picLocks noChangeAspect="1"/>
          </p:cNvPicPr>
          <p:nvPr/>
        </p:nvPicPr>
        <p:blipFill>
          <a:blip r:embed="rId2"/>
          <a:stretch>
            <a:fillRect/>
          </a:stretch>
        </p:blipFill>
        <p:spPr>
          <a:xfrm>
            <a:off x="915509" y="1048116"/>
            <a:ext cx="10305930" cy="5232561"/>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18</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267485" y="14048"/>
            <a:ext cx="10422092"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9-5.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_CPX</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98743" y="3295461"/>
            <a:ext cx="3161211" cy="3426014"/>
          </a:xfrm>
          <a:prstGeom prst="wedgeRoundRectCallout">
            <a:avLst>
              <a:gd name="adj1" fmla="val 85972"/>
              <a:gd name="adj2" fmla="val -5191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入院中の</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CPX</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施行の有無、ありの場合は施行日、検査値をご登録ください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未測定または欠測の場合は画面右のチェックボックスにチェックをお願いします</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1078325" y="2469209"/>
            <a:ext cx="895331" cy="298730"/>
          </a:xfrm>
          <a:prstGeom prst="rect">
            <a:avLst/>
          </a:prstGeom>
        </p:spPr>
      </p:pic>
    </p:spTree>
    <p:extLst>
      <p:ext uri="{BB962C8B-B14F-4D97-AF65-F5344CB8AC3E}">
        <p14:creationId xmlns:p14="http://schemas.microsoft.com/office/powerpoint/2010/main" val="138973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E49302-96B5-4C07-B77C-4CB0865CCA6A}"/>
              </a:ext>
            </a:extLst>
          </p:cNvPr>
          <p:cNvPicPr>
            <a:picLocks noChangeAspect="1"/>
          </p:cNvPicPr>
          <p:nvPr/>
        </p:nvPicPr>
        <p:blipFill>
          <a:blip r:embed="rId2"/>
          <a:stretch>
            <a:fillRect/>
          </a:stretch>
        </p:blipFill>
        <p:spPr>
          <a:xfrm>
            <a:off x="469186" y="1494841"/>
            <a:ext cx="11035653" cy="3630745"/>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19</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267485" y="14048"/>
            <a:ext cx="10422092"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9-6.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転帰）</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6014172" y="3310213"/>
            <a:ext cx="3161211" cy="3046137"/>
          </a:xfrm>
          <a:prstGeom prst="wedgeRoundRectCallout">
            <a:avLst>
              <a:gd name="adj1" fmla="val -87582"/>
              <a:gd name="adj2" fmla="val -5191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データより退院時転帰データがすでに登録されています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ご確認ください</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死亡退院の場合は本フォームにて登録終了となります。</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650947" y="3279635"/>
            <a:ext cx="895331" cy="298730"/>
          </a:xfrm>
          <a:prstGeom prst="rect">
            <a:avLst/>
          </a:prstGeom>
        </p:spPr>
      </p:pic>
    </p:spTree>
    <p:extLst>
      <p:ext uri="{BB962C8B-B14F-4D97-AF65-F5344CB8AC3E}">
        <p14:creationId xmlns:p14="http://schemas.microsoft.com/office/powerpoint/2010/main" val="193262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F1BC4A-79E1-4423-BD12-719AED727590}"/>
              </a:ext>
            </a:extLst>
          </p:cNvPr>
          <p:cNvSpPr>
            <a:spLocks noGrp="1"/>
          </p:cNvSpPr>
          <p:nvPr>
            <p:ph type="sldNum" sz="quarter" idx="12"/>
          </p:nvPr>
        </p:nvSpPr>
        <p:spPr/>
        <p:txBody>
          <a:bodyPr/>
          <a:lstStyle/>
          <a:p>
            <a:fld id="{1826DF21-67B9-4F7A-8C93-32D52CDE6E63}" type="slidenum">
              <a:rPr kumimoji="1" lang="ja-JP" altLang="en-US" smtClean="0"/>
              <a:t>2</a:t>
            </a:fld>
            <a:endParaRPr kumimoji="1" lang="ja-JP" altLang="en-US" dirty="0"/>
          </a:p>
        </p:txBody>
      </p:sp>
      <p:sp>
        <p:nvSpPr>
          <p:cNvPr id="4" name="テキスト ボックス 3">
            <a:extLst>
              <a:ext uri="{FF2B5EF4-FFF2-40B4-BE49-F238E27FC236}">
                <a16:creationId xmlns:a16="http://schemas.microsoft.com/office/drawing/2014/main" id="{F6953632-B3BB-4134-ACD1-96A833FC884A}"/>
              </a:ext>
            </a:extLst>
          </p:cNvPr>
          <p:cNvSpPr txBox="1"/>
          <p:nvPr/>
        </p:nvSpPr>
        <p:spPr>
          <a:xfrm>
            <a:off x="931990" y="228717"/>
            <a:ext cx="871267" cy="400110"/>
          </a:xfrm>
          <a:prstGeom prst="rect">
            <a:avLst/>
          </a:prstGeom>
          <a:noFill/>
        </p:spPr>
        <p:txBody>
          <a:bodyPr wrap="square" rtlCol="0">
            <a:spAutoFit/>
          </a:bodyPr>
          <a:lstStyle/>
          <a:p>
            <a:r>
              <a:rPr kumimoji="1" lang="ja-JP" altLang="en-US" sz="2000" b="1" dirty="0">
                <a:solidFill>
                  <a:schemeClr val="tx2">
                    <a:lumMod val="75000"/>
                  </a:schemeClr>
                </a:solidFill>
              </a:rPr>
              <a:t>目次</a:t>
            </a:r>
          </a:p>
        </p:txBody>
      </p:sp>
      <p:sp>
        <p:nvSpPr>
          <p:cNvPr id="8" name="テキスト ボックス 7">
            <a:extLst>
              <a:ext uri="{FF2B5EF4-FFF2-40B4-BE49-F238E27FC236}">
                <a16:creationId xmlns:a16="http://schemas.microsoft.com/office/drawing/2014/main" id="{6A341B12-E8BA-4180-B9FC-16925572F5A9}"/>
              </a:ext>
            </a:extLst>
          </p:cNvPr>
          <p:cNvSpPr txBox="1"/>
          <p:nvPr/>
        </p:nvSpPr>
        <p:spPr>
          <a:xfrm>
            <a:off x="2484581" y="428772"/>
            <a:ext cx="7222837" cy="6247864"/>
          </a:xfrm>
          <a:prstGeom prst="rect">
            <a:avLst/>
          </a:prstGeom>
          <a:noFill/>
        </p:spPr>
        <p:txBody>
          <a:bodyPr wrap="square">
            <a:spAutoFit/>
          </a:bodyPr>
          <a:lstStyle/>
          <a:p>
            <a:r>
              <a:rPr lang="ja-JP" altLang="en-US" sz="2000" dirty="0">
                <a:solidFill>
                  <a:schemeClr val="tx2">
                    <a:lumMod val="75000"/>
                  </a:schemeClr>
                </a:solidFill>
              </a:rPr>
              <a:t>１．</a:t>
            </a:r>
            <a:r>
              <a:rPr lang="en-US" altLang="ja-JP" sz="2000" dirty="0">
                <a:solidFill>
                  <a:schemeClr val="tx2">
                    <a:lumMod val="75000"/>
                  </a:schemeClr>
                </a:solidFill>
              </a:rPr>
              <a:t>EDC</a:t>
            </a:r>
            <a:r>
              <a:rPr lang="ja-JP" altLang="en-US" sz="2000" dirty="0">
                <a:solidFill>
                  <a:schemeClr val="tx2">
                    <a:lumMod val="75000"/>
                  </a:schemeClr>
                </a:solidFill>
              </a:rPr>
              <a:t>システム使用開始までの流れ</a:t>
            </a:r>
          </a:p>
          <a:p>
            <a:r>
              <a:rPr lang="ja-JP" altLang="en-US" sz="2000" dirty="0">
                <a:solidFill>
                  <a:schemeClr val="tx2">
                    <a:lumMod val="75000"/>
                  </a:schemeClr>
                </a:solidFill>
              </a:rPr>
              <a:t>２．パスワード設定（初回ログイン時）</a:t>
            </a:r>
            <a:endParaRPr lang="en-US" altLang="ja-JP" sz="2000" dirty="0">
              <a:solidFill>
                <a:schemeClr val="tx2">
                  <a:lumMod val="75000"/>
                </a:schemeClr>
              </a:solidFill>
            </a:endParaRPr>
          </a:p>
          <a:p>
            <a:r>
              <a:rPr lang="ja-JP" altLang="en-US" sz="2000" dirty="0">
                <a:solidFill>
                  <a:schemeClr val="tx2">
                    <a:lumMod val="75000"/>
                  </a:schemeClr>
                </a:solidFill>
              </a:rPr>
              <a:t>３．パスワード忘れ時の対応（再設定時）</a:t>
            </a:r>
          </a:p>
          <a:p>
            <a:r>
              <a:rPr lang="ja-JP" altLang="en-US" sz="2000" dirty="0">
                <a:solidFill>
                  <a:schemeClr val="tx2">
                    <a:lumMod val="75000"/>
                  </a:schemeClr>
                </a:solidFill>
              </a:rPr>
              <a:t>４．ログイン</a:t>
            </a:r>
            <a:endParaRPr lang="en-US" altLang="ja-JP" sz="2000" dirty="0">
              <a:solidFill>
                <a:schemeClr val="tx2">
                  <a:lumMod val="75000"/>
                </a:schemeClr>
              </a:solidFill>
            </a:endParaRPr>
          </a:p>
          <a:p>
            <a:r>
              <a:rPr lang="ja-JP" altLang="en-US" sz="2000" dirty="0">
                <a:solidFill>
                  <a:schemeClr val="tx2">
                    <a:lumMod val="75000"/>
                  </a:schemeClr>
                </a:solidFill>
              </a:rPr>
              <a:t>５．画面の説明 </a:t>
            </a:r>
            <a:endParaRPr lang="en-US" altLang="ja-JP" sz="2000" dirty="0">
              <a:solidFill>
                <a:schemeClr val="tx2">
                  <a:lumMod val="75000"/>
                </a:schemeClr>
              </a:solidFill>
            </a:endParaRPr>
          </a:p>
          <a:p>
            <a:r>
              <a:rPr lang="ja-JP" altLang="en-US" sz="2000" dirty="0">
                <a:solidFill>
                  <a:schemeClr val="tx2">
                    <a:lumMod val="75000"/>
                  </a:schemeClr>
                </a:solidFill>
              </a:rPr>
              <a:t>６．症例登録について</a:t>
            </a:r>
          </a:p>
          <a:p>
            <a:r>
              <a:rPr lang="ja-JP" altLang="en-US" sz="2000" dirty="0">
                <a:solidFill>
                  <a:schemeClr val="tx2">
                    <a:lumMod val="75000"/>
                  </a:schemeClr>
                </a:solidFill>
              </a:rPr>
              <a:t>７．登録症例の呼び出し方</a:t>
            </a:r>
            <a:endParaRPr lang="en-US" altLang="ja-JP" sz="2000" dirty="0">
              <a:solidFill>
                <a:schemeClr val="tx2">
                  <a:lumMod val="75000"/>
                </a:schemeClr>
              </a:solidFill>
            </a:endParaRPr>
          </a:p>
          <a:p>
            <a:r>
              <a:rPr lang="ja-JP" altLang="en-US" sz="2000" dirty="0">
                <a:solidFill>
                  <a:schemeClr val="tx2">
                    <a:lumMod val="75000"/>
                  </a:schemeClr>
                </a:solidFill>
              </a:rPr>
              <a:t>８．</a:t>
            </a:r>
            <a:r>
              <a:rPr lang="en-US" altLang="ja-JP" sz="2000" dirty="0">
                <a:solidFill>
                  <a:schemeClr val="tx2">
                    <a:lumMod val="75000"/>
                  </a:schemeClr>
                </a:solidFill>
              </a:rPr>
              <a:t>CRF</a:t>
            </a:r>
            <a:r>
              <a:rPr lang="ja-JP" altLang="en-US" sz="2000" dirty="0">
                <a:solidFill>
                  <a:schemeClr val="tx2">
                    <a:lumMod val="75000"/>
                  </a:schemeClr>
                </a:solidFill>
              </a:rPr>
              <a:t>の説明（基本情報）</a:t>
            </a:r>
            <a:endParaRPr lang="en-US" altLang="ja-JP" sz="2000" dirty="0">
              <a:solidFill>
                <a:schemeClr val="tx2">
                  <a:lumMod val="75000"/>
                </a:schemeClr>
              </a:solidFill>
            </a:endParaRPr>
          </a:p>
          <a:p>
            <a:r>
              <a:rPr lang="ja-JP" altLang="en-US" sz="2000" dirty="0">
                <a:solidFill>
                  <a:schemeClr val="tx2">
                    <a:lumMod val="75000"/>
                  </a:schemeClr>
                </a:solidFill>
              </a:rPr>
              <a:t>９．</a:t>
            </a:r>
            <a:r>
              <a:rPr lang="en-US" altLang="ja-JP" sz="2000" dirty="0">
                <a:solidFill>
                  <a:schemeClr val="tx2">
                    <a:lumMod val="75000"/>
                  </a:schemeClr>
                </a:solidFill>
              </a:rPr>
              <a:t>CRF</a:t>
            </a:r>
            <a:r>
              <a:rPr lang="ja-JP" altLang="en-US" sz="2000" dirty="0">
                <a:solidFill>
                  <a:schemeClr val="tx2">
                    <a:lumMod val="75000"/>
                  </a:schemeClr>
                </a:solidFill>
              </a:rPr>
              <a:t>の説明（入院時）</a:t>
            </a:r>
            <a:endParaRPr lang="en-US" altLang="ja-JP" sz="2000" dirty="0">
              <a:solidFill>
                <a:schemeClr val="tx2">
                  <a:lumMod val="75000"/>
                </a:schemeClr>
              </a:solidFill>
            </a:endParaRPr>
          </a:p>
          <a:p>
            <a:r>
              <a:rPr lang="en-US" altLang="ja-JP" sz="2000" dirty="0">
                <a:solidFill>
                  <a:schemeClr val="tx2">
                    <a:lumMod val="75000"/>
                  </a:schemeClr>
                </a:solidFill>
              </a:rPr>
              <a:t>10</a:t>
            </a:r>
            <a:r>
              <a:rPr lang="ja-JP" altLang="en-US" sz="2000" dirty="0">
                <a:solidFill>
                  <a:schemeClr val="tx2">
                    <a:lumMod val="75000"/>
                  </a:schemeClr>
                </a:solidFill>
              </a:rPr>
              <a:t>．</a:t>
            </a:r>
            <a:r>
              <a:rPr lang="en-US" altLang="ja-JP" sz="2000" dirty="0">
                <a:solidFill>
                  <a:schemeClr val="tx2">
                    <a:lumMod val="75000"/>
                  </a:schemeClr>
                </a:solidFill>
              </a:rPr>
              <a:t>CRF</a:t>
            </a:r>
            <a:r>
              <a:rPr lang="ja-JP" altLang="en-US" sz="2000" dirty="0">
                <a:solidFill>
                  <a:schemeClr val="tx2">
                    <a:lumMod val="75000"/>
                  </a:schemeClr>
                </a:solidFill>
              </a:rPr>
              <a:t>の説明（退院時）</a:t>
            </a:r>
          </a:p>
          <a:p>
            <a:r>
              <a:rPr lang="en-US" altLang="ja-JP" sz="2000" dirty="0">
                <a:solidFill>
                  <a:schemeClr val="tx2">
                    <a:lumMod val="75000"/>
                  </a:schemeClr>
                </a:solidFill>
              </a:rPr>
              <a:t>11</a:t>
            </a:r>
            <a:r>
              <a:rPr lang="ja-JP" altLang="en-US" sz="2000" dirty="0">
                <a:solidFill>
                  <a:schemeClr val="tx2">
                    <a:lumMod val="75000"/>
                  </a:schemeClr>
                </a:solidFill>
              </a:rPr>
              <a:t>．</a:t>
            </a:r>
            <a:r>
              <a:rPr lang="en-US" altLang="ja-JP" sz="2000" dirty="0">
                <a:solidFill>
                  <a:schemeClr val="tx2">
                    <a:lumMod val="75000"/>
                  </a:schemeClr>
                </a:solidFill>
              </a:rPr>
              <a:t>CRF</a:t>
            </a:r>
            <a:r>
              <a:rPr lang="ja-JP" altLang="en-US" sz="2000" dirty="0">
                <a:solidFill>
                  <a:schemeClr val="tx2">
                    <a:lumMod val="75000"/>
                  </a:schemeClr>
                </a:solidFill>
              </a:rPr>
              <a:t>の説明（予後</a:t>
            </a:r>
            <a:r>
              <a:rPr lang="en-US" altLang="ja-JP" sz="2000" dirty="0">
                <a:solidFill>
                  <a:schemeClr val="tx2">
                    <a:lumMod val="75000"/>
                  </a:schemeClr>
                </a:solidFill>
              </a:rPr>
              <a:t>_6</a:t>
            </a:r>
            <a:r>
              <a:rPr lang="ja-JP" altLang="en-US" sz="2000" dirty="0">
                <a:solidFill>
                  <a:schemeClr val="tx2">
                    <a:lumMod val="75000"/>
                  </a:schemeClr>
                </a:solidFill>
              </a:rPr>
              <a:t>か月後）</a:t>
            </a:r>
            <a:endParaRPr lang="en-US" altLang="ja-JP" sz="2000" dirty="0">
              <a:solidFill>
                <a:schemeClr val="tx2">
                  <a:lumMod val="75000"/>
                </a:schemeClr>
              </a:solidFill>
            </a:endParaRPr>
          </a:p>
          <a:p>
            <a:r>
              <a:rPr lang="en-US" altLang="ja-JP" sz="2000" dirty="0">
                <a:solidFill>
                  <a:schemeClr val="tx2">
                    <a:lumMod val="75000"/>
                  </a:schemeClr>
                </a:solidFill>
              </a:rPr>
              <a:t>12</a:t>
            </a:r>
            <a:r>
              <a:rPr lang="ja-JP" altLang="en-US" sz="2000" dirty="0">
                <a:solidFill>
                  <a:schemeClr val="tx2">
                    <a:lumMod val="75000"/>
                  </a:schemeClr>
                </a:solidFill>
              </a:rPr>
              <a:t>．</a:t>
            </a:r>
            <a:r>
              <a:rPr lang="en-US" altLang="ja-JP" sz="2000" dirty="0">
                <a:solidFill>
                  <a:schemeClr val="tx2">
                    <a:lumMod val="75000"/>
                  </a:schemeClr>
                </a:solidFill>
              </a:rPr>
              <a:t>CRF</a:t>
            </a:r>
            <a:r>
              <a:rPr lang="ja-JP" altLang="en-US" sz="2000" dirty="0">
                <a:solidFill>
                  <a:schemeClr val="tx2">
                    <a:lumMod val="75000"/>
                  </a:schemeClr>
                </a:solidFill>
              </a:rPr>
              <a:t>の説明（予後</a:t>
            </a:r>
            <a:r>
              <a:rPr lang="en-US" altLang="ja-JP" sz="2000" dirty="0">
                <a:solidFill>
                  <a:schemeClr val="tx2">
                    <a:lumMod val="75000"/>
                  </a:schemeClr>
                </a:solidFill>
              </a:rPr>
              <a:t>_</a:t>
            </a:r>
            <a:r>
              <a:rPr lang="ja-JP" altLang="en-US" sz="2000" dirty="0">
                <a:solidFill>
                  <a:schemeClr val="tx2">
                    <a:lumMod val="75000"/>
                  </a:schemeClr>
                </a:solidFill>
              </a:rPr>
              <a:t>最終追跡調査）</a:t>
            </a:r>
            <a:endParaRPr lang="en-US" altLang="ja-JP" sz="2000" dirty="0">
              <a:solidFill>
                <a:schemeClr val="tx2">
                  <a:lumMod val="75000"/>
                </a:schemeClr>
              </a:solidFill>
            </a:endParaRPr>
          </a:p>
          <a:p>
            <a:r>
              <a:rPr lang="en-US" altLang="ja-JP" sz="2000" dirty="0">
                <a:solidFill>
                  <a:schemeClr val="tx2">
                    <a:lumMod val="75000"/>
                  </a:schemeClr>
                </a:solidFill>
              </a:rPr>
              <a:t>13</a:t>
            </a:r>
            <a:r>
              <a:rPr lang="ja-JP" altLang="en-US" sz="2000" dirty="0">
                <a:solidFill>
                  <a:schemeClr val="tx2">
                    <a:lumMod val="75000"/>
                  </a:schemeClr>
                </a:solidFill>
              </a:rPr>
              <a:t>．</a:t>
            </a:r>
            <a:r>
              <a:rPr lang="en-US" altLang="ja-JP" sz="2000" dirty="0">
                <a:solidFill>
                  <a:schemeClr val="tx2">
                    <a:lumMod val="75000"/>
                  </a:schemeClr>
                </a:solidFill>
              </a:rPr>
              <a:t>CRF</a:t>
            </a:r>
            <a:r>
              <a:rPr lang="ja-JP" altLang="en-US" sz="2000" dirty="0">
                <a:solidFill>
                  <a:schemeClr val="tx2">
                    <a:lumMod val="75000"/>
                  </a:schemeClr>
                </a:solidFill>
              </a:rPr>
              <a:t>の説明（心臓リハビリテーションの経過）</a:t>
            </a:r>
            <a:endParaRPr lang="en-US" altLang="ja-JP" sz="2000" dirty="0">
              <a:solidFill>
                <a:schemeClr val="tx2">
                  <a:lumMod val="75000"/>
                </a:schemeClr>
              </a:solidFill>
            </a:endParaRPr>
          </a:p>
          <a:p>
            <a:r>
              <a:rPr lang="en-US" altLang="ja-JP" sz="2000" dirty="0">
                <a:solidFill>
                  <a:schemeClr val="tx2">
                    <a:lumMod val="75000"/>
                  </a:schemeClr>
                </a:solidFill>
              </a:rPr>
              <a:t>14</a:t>
            </a:r>
            <a:r>
              <a:rPr lang="ja-JP" altLang="en-US" sz="2000" dirty="0">
                <a:solidFill>
                  <a:schemeClr val="tx2">
                    <a:lumMod val="75000"/>
                  </a:schemeClr>
                </a:solidFill>
              </a:rPr>
              <a:t>．</a:t>
            </a:r>
            <a:r>
              <a:rPr lang="en-US" altLang="ja-JP" sz="2000" dirty="0">
                <a:solidFill>
                  <a:schemeClr val="tx2">
                    <a:lumMod val="75000"/>
                  </a:schemeClr>
                </a:solidFill>
              </a:rPr>
              <a:t>CRF</a:t>
            </a:r>
            <a:r>
              <a:rPr lang="ja-JP" altLang="en-US" sz="2000" dirty="0">
                <a:solidFill>
                  <a:schemeClr val="tx2">
                    <a:lumMod val="75000"/>
                  </a:schemeClr>
                </a:solidFill>
              </a:rPr>
              <a:t>の説明（入院を必要とする心血管イベント）</a:t>
            </a:r>
            <a:endParaRPr lang="en-US" altLang="ja-JP" sz="2000" dirty="0">
              <a:solidFill>
                <a:schemeClr val="tx2">
                  <a:lumMod val="75000"/>
                </a:schemeClr>
              </a:solidFill>
            </a:endParaRPr>
          </a:p>
          <a:p>
            <a:r>
              <a:rPr lang="en-US" altLang="ja-JP" sz="2000" dirty="0">
                <a:solidFill>
                  <a:schemeClr val="tx2">
                    <a:lumMod val="75000"/>
                  </a:schemeClr>
                </a:solidFill>
              </a:rPr>
              <a:t>15</a:t>
            </a:r>
            <a:r>
              <a:rPr lang="ja-JP" altLang="en-US" sz="2000" dirty="0">
                <a:solidFill>
                  <a:schemeClr val="tx2">
                    <a:lumMod val="75000"/>
                  </a:schemeClr>
                </a:solidFill>
              </a:rPr>
              <a:t>．登録完了症例のステータス変更方法</a:t>
            </a:r>
            <a:endParaRPr lang="en-US" altLang="ja-JP" sz="2000" dirty="0">
              <a:solidFill>
                <a:schemeClr val="tx2">
                  <a:lumMod val="75000"/>
                </a:schemeClr>
              </a:solidFill>
            </a:endParaRPr>
          </a:p>
          <a:p>
            <a:r>
              <a:rPr lang="en-US" altLang="ja-JP" sz="2000" dirty="0">
                <a:solidFill>
                  <a:schemeClr val="tx2">
                    <a:lumMod val="75000"/>
                  </a:schemeClr>
                </a:solidFill>
              </a:rPr>
              <a:t>16</a:t>
            </a:r>
            <a:r>
              <a:rPr lang="ja-JP" altLang="en-US" sz="2000" dirty="0">
                <a:solidFill>
                  <a:schemeClr val="tx2">
                    <a:lumMod val="75000"/>
                  </a:schemeClr>
                </a:solidFill>
              </a:rPr>
              <a:t>．アラート（黒色）の対応</a:t>
            </a:r>
          </a:p>
          <a:p>
            <a:r>
              <a:rPr lang="en-US" altLang="ja-JP" sz="2000" dirty="0">
                <a:solidFill>
                  <a:schemeClr val="tx2">
                    <a:lumMod val="75000"/>
                  </a:schemeClr>
                </a:solidFill>
              </a:rPr>
              <a:t>17</a:t>
            </a:r>
            <a:r>
              <a:rPr lang="ja-JP" altLang="en-US" sz="2000" dirty="0">
                <a:solidFill>
                  <a:schemeClr val="tx2">
                    <a:lumMod val="75000"/>
                  </a:schemeClr>
                </a:solidFill>
              </a:rPr>
              <a:t>．アラート（赤色）の対応</a:t>
            </a:r>
          </a:p>
          <a:p>
            <a:r>
              <a:rPr lang="en-US" altLang="ja-JP" sz="2000" dirty="0">
                <a:solidFill>
                  <a:schemeClr val="tx2">
                    <a:lumMod val="75000"/>
                  </a:schemeClr>
                </a:solidFill>
              </a:rPr>
              <a:t>18</a:t>
            </a:r>
            <a:r>
              <a:rPr lang="ja-JP" altLang="en-US" sz="2000" dirty="0">
                <a:solidFill>
                  <a:schemeClr val="tx2">
                    <a:lumMod val="75000"/>
                  </a:schemeClr>
                </a:solidFill>
              </a:rPr>
              <a:t>．クエリ（茶色）の対応</a:t>
            </a:r>
          </a:p>
          <a:p>
            <a:r>
              <a:rPr lang="en-US" altLang="ja-JP" sz="2000" dirty="0">
                <a:solidFill>
                  <a:schemeClr val="tx2">
                    <a:lumMod val="75000"/>
                  </a:schemeClr>
                </a:solidFill>
              </a:rPr>
              <a:t>19</a:t>
            </a:r>
            <a:r>
              <a:rPr lang="ja-JP" altLang="en-US" sz="2000" dirty="0">
                <a:solidFill>
                  <a:schemeClr val="tx2">
                    <a:lumMod val="75000"/>
                  </a:schemeClr>
                </a:solidFill>
              </a:rPr>
              <a:t>．ログアウト </a:t>
            </a:r>
          </a:p>
          <a:p>
            <a:r>
              <a:rPr lang="en-US" altLang="ja-JP" sz="2000" dirty="0">
                <a:solidFill>
                  <a:schemeClr val="tx2">
                    <a:lumMod val="75000"/>
                  </a:schemeClr>
                </a:solidFill>
              </a:rPr>
              <a:t>20</a:t>
            </a:r>
            <a:r>
              <a:rPr lang="ja-JP" altLang="en-US" sz="2000" dirty="0">
                <a:solidFill>
                  <a:schemeClr val="tx2">
                    <a:lumMod val="75000"/>
                  </a:schemeClr>
                </a:solidFill>
              </a:rPr>
              <a:t>．もしも、困ったことが発生したら </a:t>
            </a:r>
          </a:p>
        </p:txBody>
      </p:sp>
      <p:pic>
        <p:nvPicPr>
          <p:cNvPr id="3" name="図 2">
            <a:extLst>
              <a:ext uri="{FF2B5EF4-FFF2-40B4-BE49-F238E27FC236}">
                <a16:creationId xmlns:a16="http://schemas.microsoft.com/office/drawing/2014/main" id="{CCA02351-6AC4-4425-AD68-00431F602DC5}"/>
              </a:ext>
            </a:extLst>
          </p:cNvPr>
          <p:cNvPicPr>
            <a:picLocks noChangeAspect="1"/>
          </p:cNvPicPr>
          <p:nvPr/>
        </p:nvPicPr>
        <p:blipFill>
          <a:blip r:embed="rId2"/>
          <a:stretch>
            <a:fillRect/>
          </a:stretch>
        </p:blipFill>
        <p:spPr>
          <a:xfrm>
            <a:off x="9887512" y="0"/>
            <a:ext cx="2304488" cy="762066"/>
          </a:xfrm>
          <a:prstGeom prst="rect">
            <a:avLst/>
          </a:prstGeom>
        </p:spPr>
      </p:pic>
    </p:spTree>
    <p:extLst>
      <p:ext uri="{BB962C8B-B14F-4D97-AF65-F5344CB8AC3E}">
        <p14:creationId xmlns:p14="http://schemas.microsoft.com/office/powerpoint/2010/main" val="156825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95D8977-C7A1-47E1-A1F2-28D2A7491506}"/>
              </a:ext>
            </a:extLst>
          </p:cNvPr>
          <p:cNvPicPr>
            <a:picLocks noChangeAspect="1"/>
          </p:cNvPicPr>
          <p:nvPr/>
        </p:nvPicPr>
        <p:blipFill>
          <a:blip r:embed="rId3"/>
          <a:stretch>
            <a:fillRect/>
          </a:stretch>
        </p:blipFill>
        <p:spPr>
          <a:xfrm>
            <a:off x="244179" y="1419056"/>
            <a:ext cx="11146589" cy="4736062"/>
          </a:xfrm>
          <a:prstGeom prst="rect">
            <a:avLst/>
          </a:prstGeom>
        </p:spPr>
      </p:pic>
      <p:sp>
        <p:nvSpPr>
          <p:cNvPr id="2" name="タイトル 1"/>
          <p:cNvSpPr>
            <a:spLocks noGrp="1"/>
          </p:cNvSpPr>
          <p:nvPr>
            <p:ph type="title"/>
          </p:nvPr>
        </p:nvSpPr>
        <p:spPr>
          <a:xfrm>
            <a:off x="1981200" y="57279"/>
            <a:ext cx="8229600" cy="953271"/>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10.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の説明（退院時）</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20</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1629358" y="5310629"/>
            <a:ext cx="3302050" cy="1249033"/>
          </a:xfrm>
          <a:prstGeom prst="wedgeRoundRectCallout">
            <a:avLst>
              <a:gd name="adj1" fmla="val 86070"/>
              <a:gd name="adj2" fmla="val -113471"/>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の青字部分をクリックすると、該当のフォーム</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フォルダに移動します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5817473" y="4020388"/>
            <a:ext cx="1385179" cy="165613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9F486EA-2BA1-4DE3-85A1-F46A0AE9E788}"/>
              </a:ext>
            </a:extLst>
          </p:cNvPr>
          <p:cNvSpPr/>
          <p:nvPr/>
        </p:nvSpPr>
        <p:spPr bwMode="auto">
          <a:xfrm>
            <a:off x="363952" y="4040584"/>
            <a:ext cx="1060418" cy="2612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吹き出し 12">
            <a:extLst>
              <a:ext uri="{FF2B5EF4-FFF2-40B4-BE49-F238E27FC236}">
                <a16:creationId xmlns:a16="http://schemas.microsoft.com/office/drawing/2014/main" id="{36568046-C8CA-448D-A65E-E8A236040AD0}"/>
              </a:ext>
            </a:extLst>
          </p:cNvPr>
          <p:cNvSpPr/>
          <p:nvPr/>
        </p:nvSpPr>
        <p:spPr bwMode="auto">
          <a:xfrm>
            <a:off x="1629624" y="1014512"/>
            <a:ext cx="3301783" cy="995001"/>
          </a:xfrm>
          <a:prstGeom prst="wedgeRoundRectCallout">
            <a:avLst>
              <a:gd name="adj1" fmla="val -59839"/>
              <a:gd name="adj2" fmla="val 24263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「入院時</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_</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転帰：生存」の場合、「退院時」情報入力画面をご選択ください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4"/>
          <a:stretch>
            <a:fillRect/>
          </a:stretch>
        </p:blipFill>
        <p:spPr>
          <a:xfrm>
            <a:off x="9886384" y="14048"/>
            <a:ext cx="2305616" cy="759903"/>
          </a:xfrm>
          <a:prstGeom prst="rect">
            <a:avLst/>
          </a:prstGeom>
        </p:spPr>
      </p:pic>
    </p:spTree>
    <p:extLst>
      <p:ext uri="{BB962C8B-B14F-4D97-AF65-F5344CB8AC3E}">
        <p14:creationId xmlns:p14="http://schemas.microsoft.com/office/powerpoint/2010/main" val="117222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CBCA1A-41FB-40BC-9AE5-467F0B404238}"/>
              </a:ext>
            </a:extLst>
          </p:cNvPr>
          <p:cNvPicPr>
            <a:picLocks noChangeAspect="1"/>
          </p:cNvPicPr>
          <p:nvPr/>
        </p:nvPicPr>
        <p:blipFill>
          <a:blip r:embed="rId2"/>
          <a:stretch>
            <a:fillRect/>
          </a:stretch>
        </p:blipFill>
        <p:spPr>
          <a:xfrm>
            <a:off x="1321806" y="1085270"/>
            <a:ext cx="9368655" cy="5600474"/>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21</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903256" y="109833"/>
            <a:ext cx="9368655"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10-1.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の説明（退院時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臨床検査）</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483564" y="3259246"/>
            <a:ext cx="3161211" cy="1622111"/>
          </a:xfrm>
          <a:prstGeom prst="wedgeRoundRectCallout">
            <a:avLst>
              <a:gd name="adj1" fmla="val 83108"/>
              <a:gd name="adj2" fmla="val -105487"/>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退院日に最も近いデータをご登録ください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1321806" y="2595843"/>
            <a:ext cx="1091279" cy="298730"/>
          </a:xfrm>
          <a:prstGeom prst="rect">
            <a:avLst/>
          </a:prstGeom>
        </p:spPr>
      </p:pic>
    </p:spTree>
    <p:extLst>
      <p:ext uri="{BB962C8B-B14F-4D97-AF65-F5344CB8AC3E}">
        <p14:creationId xmlns:p14="http://schemas.microsoft.com/office/powerpoint/2010/main" val="97578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58FB8F5-94D7-4EC7-80BA-F28B3C812DE3}"/>
              </a:ext>
            </a:extLst>
          </p:cNvPr>
          <p:cNvPicPr>
            <a:picLocks noChangeAspect="1"/>
          </p:cNvPicPr>
          <p:nvPr/>
        </p:nvPicPr>
        <p:blipFill>
          <a:blip r:embed="rId2"/>
          <a:stretch>
            <a:fillRect/>
          </a:stretch>
        </p:blipFill>
        <p:spPr>
          <a:xfrm>
            <a:off x="285541" y="1020756"/>
            <a:ext cx="10816567" cy="5205242"/>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22</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903256" y="109833"/>
            <a:ext cx="9368655"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10-2.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の説明（退院時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心エコー）</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85541" y="4303402"/>
            <a:ext cx="3161211" cy="1622111"/>
          </a:xfrm>
          <a:prstGeom prst="wedgeRoundRectCallout">
            <a:avLst>
              <a:gd name="adj1" fmla="val 65870"/>
              <a:gd name="adj2" fmla="val -15047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退院日に最も近いデータをご登録ください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435115" y="3093749"/>
            <a:ext cx="1091279" cy="298730"/>
          </a:xfrm>
          <a:prstGeom prst="rect">
            <a:avLst/>
          </a:prstGeom>
        </p:spPr>
      </p:pic>
      <p:sp>
        <p:nvSpPr>
          <p:cNvPr id="2" name="正方形/長方形 1">
            <a:extLst>
              <a:ext uri="{FF2B5EF4-FFF2-40B4-BE49-F238E27FC236}">
                <a16:creationId xmlns:a16="http://schemas.microsoft.com/office/drawing/2014/main" id="{170CCAF6-A1EE-4030-96F8-E84218E058AE}"/>
              </a:ext>
            </a:extLst>
          </p:cNvPr>
          <p:cNvSpPr/>
          <p:nvPr/>
        </p:nvSpPr>
        <p:spPr>
          <a:xfrm>
            <a:off x="3905250" y="1020756"/>
            <a:ext cx="7346431" cy="52052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F49E515-288F-4D48-836A-362346DD09D5}"/>
              </a:ext>
            </a:extLst>
          </p:cNvPr>
          <p:cNvSpPr/>
          <p:nvPr/>
        </p:nvSpPr>
        <p:spPr>
          <a:xfrm>
            <a:off x="285542" y="1020756"/>
            <a:ext cx="3470136" cy="29821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8009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58FB8F5-94D7-4EC7-80BA-F28B3C812DE3}"/>
              </a:ext>
            </a:extLst>
          </p:cNvPr>
          <p:cNvPicPr>
            <a:picLocks noChangeAspect="1"/>
          </p:cNvPicPr>
          <p:nvPr/>
        </p:nvPicPr>
        <p:blipFill>
          <a:blip r:embed="rId2"/>
          <a:stretch>
            <a:fillRect/>
          </a:stretch>
        </p:blipFill>
        <p:spPr>
          <a:xfrm>
            <a:off x="285541" y="1020756"/>
            <a:ext cx="10816567" cy="5205242"/>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23</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903256" y="109833"/>
            <a:ext cx="9368655"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10-3.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の説明（退院時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身体所見）</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285541" y="4303402"/>
            <a:ext cx="3161211" cy="1622111"/>
          </a:xfrm>
          <a:prstGeom prst="wedgeRoundRectCallout">
            <a:avLst>
              <a:gd name="adj1" fmla="val 65870"/>
              <a:gd name="adj2" fmla="val -15047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退院日に最も近いデータをご登録ください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435115" y="3093749"/>
            <a:ext cx="1091279" cy="298730"/>
          </a:xfrm>
          <a:prstGeom prst="rect">
            <a:avLst/>
          </a:prstGeom>
        </p:spPr>
      </p:pic>
    </p:spTree>
    <p:extLst>
      <p:ext uri="{BB962C8B-B14F-4D97-AF65-F5344CB8AC3E}">
        <p14:creationId xmlns:p14="http://schemas.microsoft.com/office/powerpoint/2010/main" val="2106290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C376365-ADC2-4247-8220-9FE4F0EEE41A}"/>
              </a:ext>
            </a:extLst>
          </p:cNvPr>
          <p:cNvPicPr>
            <a:picLocks noChangeAspect="1"/>
          </p:cNvPicPr>
          <p:nvPr/>
        </p:nvPicPr>
        <p:blipFill>
          <a:blip r:embed="rId2"/>
          <a:stretch>
            <a:fillRect/>
          </a:stretch>
        </p:blipFill>
        <p:spPr>
          <a:xfrm>
            <a:off x="823202" y="889809"/>
            <a:ext cx="9464006" cy="5741229"/>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24</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1527148" y="95368"/>
            <a:ext cx="9368655"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10-4.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の説明（退院時</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処方）</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9886384" y="14048"/>
            <a:ext cx="2305616" cy="759903"/>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608813" y="4256514"/>
            <a:ext cx="3161211" cy="1622111"/>
          </a:xfrm>
          <a:prstGeom prst="wedgeRoundRectCallout">
            <a:avLst>
              <a:gd name="adj1" fmla="val 65870"/>
              <a:gd name="adj2" fmla="val -15047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DPC</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データより退院時処方データがすでに登録されています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ご確認ください</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823202" y="2927494"/>
            <a:ext cx="1091279" cy="298730"/>
          </a:xfrm>
          <a:prstGeom prst="rect">
            <a:avLst/>
          </a:prstGeom>
        </p:spPr>
      </p:pic>
    </p:spTree>
    <p:extLst>
      <p:ext uri="{BB962C8B-B14F-4D97-AF65-F5344CB8AC3E}">
        <p14:creationId xmlns:p14="http://schemas.microsoft.com/office/powerpoint/2010/main" val="46470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0AAA699-E296-46BD-8CC6-1C47ECA63009}"/>
              </a:ext>
            </a:extLst>
          </p:cNvPr>
          <p:cNvPicPr>
            <a:picLocks noChangeAspect="1"/>
          </p:cNvPicPr>
          <p:nvPr/>
        </p:nvPicPr>
        <p:blipFill>
          <a:blip r:embed="rId3"/>
          <a:stretch>
            <a:fillRect/>
          </a:stretch>
        </p:blipFill>
        <p:spPr>
          <a:xfrm>
            <a:off x="4416140" y="3733663"/>
            <a:ext cx="6760189" cy="2903884"/>
          </a:xfrm>
          <a:prstGeom prst="rect">
            <a:avLst/>
          </a:prstGeom>
        </p:spPr>
      </p:pic>
      <p:pic>
        <p:nvPicPr>
          <p:cNvPr id="5" name="図 4">
            <a:extLst>
              <a:ext uri="{FF2B5EF4-FFF2-40B4-BE49-F238E27FC236}">
                <a16:creationId xmlns:a16="http://schemas.microsoft.com/office/drawing/2014/main" id="{63D7ADE3-56A8-478B-9AE7-63E8F5C5826A}"/>
              </a:ext>
            </a:extLst>
          </p:cNvPr>
          <p:cNvPicPr>
            <a:picLocks noChangeAspect="1"/>
          </p:cNvPicPr>
          <p:nvPr/>
        </p:nvPicPr>
        <p:blipFill>
          <a:blip r:embed="rId4"/>
          <a:stretch>
            <a:fillRect/>
          </a:stretch>
        </p:blipFill>
        <p:spPr>
          <a:xfrm>
            <a:off x="429182" y="1006126"/>
            <a:ext cx="9167492" cy="2850946"/>
          </a:xfrm>
          <a:prstGeom prst="rect">
            <a:avLst/>
          </a:prstGeom>
        </p:spPr>
      </p:pic>
      <p:sp>
        <p:nvSpPr>
          <p:cNvPr id="2" name="タイトル 1"/>
          <p:cNvSpPr>
            <a:spLocks noGrp="1"/>
          </p:cNvSpPr>
          <p:nvPr>
            <p:ph type="title"/>
          </p:nvPr>
        </p:nvSpPr>
        <p:spPr>
          <a:xfrm>
            <a:off x="1981200" y="57279"/>
            <a:ext cx="8229600" cy="953271"/>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25</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477611" y="3966783"/>
            <a:ext cx="3302050" cy="1249033"/>
          </a:xfrm>
          <a:prstGeom prst="wedgeRoundRectCallout">
            <a:avLst>
              <a:gd name="adj1" fmla="val 63587"/>
              <a:gd name="adj2" fmla="val -133766"/>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の青字部分をクリックすると、該当のフォーム</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フォルダに移動します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3639495" y="2726185"/>
            <a:ext cx="155329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9F486EA-2BA1-4DE3-85A1-F46A0AE9E788}"/>
              </a:ext>
            </a:extLst>
          </p:cNvPr>
          <p:cNvSpPr/>
          <p:nvPr/>
        </p:nvSpPr>
        <p:spPr bwMode="auto">
          <a:xfrm>
            <a:off x="429182" y="3143321"/>
            <a:ext cx="1060418" cy="2612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吹き出し 12">
            <a:extLst>
              <a:ext uri="{FF2B5EF4-FFF2-40B4-BE49-F238E27FC236}">
                <a16:creationId xmlns:a16="http://schemas.microsoft.com/office/drawing/2014/main" id="{36568046-C8CA-448D-A65E-E8A236040AD0}"/>
              </a:ext>
            </a:extLst>
          </p:cNvPr>
          <p:cNvSpPr/>
          <p:nvPr/>
        </p:nvSpPr>
        <p:spPr bwMode="auto">
          <a:xfrm>
            <a:off x="869134" y="773951"/>
            <a:ext cx="4062274" cy="1235562"/>
          </a:xfrm>
          <a:prstGeom prst="wedgeRoundRectCallout">
            <a:avLst>
              <a:gd name="adj1" fmla="val -40247"/>
              <a:gd name="adj2" fmla="val 14542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「入院時</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_</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転帰：生存」の場合、「予後調査</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_6</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か月後追跡調査」情報入力画面をご選択ください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5"/>
          <a:stretch>
            <a:fillRect/>
          </a:stretch>
        </p:blipFill>
        <p:spPr>
          <a:xfrm>
            <a:off x="9886384" y="14048"/>
            <a:ext cx="2305616" cy="759903"/>
          </a:xfrm>
          <a:prstGeom prst="rect">
            <a:avLst/>
          </a:prstGeom>
        </p:spPr>
      </p:pic>
      <p:sp>
        <p:nvSpPr>
          <p:cNvPr id="15" name="矢印: 右 14">
            <a:extLst>
              <a:ext uri="{FF2B5EF4-FFF2-40B4-BE49-F238E27FC236}">
                <a16:creationId xmlns:a16="http://schemas.microsoft.com/office/drawing/2014/main" id="{9E2CC685-E197-4933-9EBA-D3751F8241BF}"/>
              </a:ext>
            </a:extLst>
          </p:cNvPr>
          <p:cNvSpPr/>
          <p:nvPr/>
        </p:nvSpPr>
        <p:spPr bwMode="auto">
          <a:xfrm rot="5400000">
            <a:off x="6087848" y="3144142"/>
            <a:ext cx="42298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7" name="正方形/長方形 16">
            <a:extLst>
              <a:ext uri="{FF2B5EF4-FFF2-40B4-BE49-F238E27FC236}">
                <a16:creationId xmlns:a16="http://schemas.microsoft.com/office/drawing/2014/main" id="{34253DAD-E447-45D7-BF2B-B309257AF0EE}"/>
              </a:ext>
            </a:extLst>
          </p:cNvPr>
          <p:cNvSpPr/>
          <p:nvPr/>
        </p:nvSpPr>
        <p:spPr bwMode="auto">
          <a:xfrm>
            <a:off x="7796234" y="5422608"/>
            <a:ext cx="155329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吹き出し 12">
            <a:extLst>
              <a:ext uri="{FF2B5EF4-FFF2-40B4-BE49-F238E27FC236}">
                <a16:creationId xmlns:a16="http://schemas.microsoft.com/office/drawing/2014/main" id="{C8C80D3D-DBA8-42C4-BA29-DCC56707E9E5}"/>
              </a:ext>
            </a:extLst>
          </p:cNvPr>
          <p:cNvSpPr/>
          <p:nvPr/>
        </p:nvSpPr>
        <p:spPr bwMode="auto">
          <a:xfrm>
            <a:off x="8735477" y="3008720"/>
            <a:ext cx="3302050" cy="1249033"/>
          </a:xfrm>
          <a:prstGeom prst="wedgeRoundRectCallout">
            <a:avLst>
              <a:gd name="adj1" fmla="val -48551"/>
              <a:gd name="adj2" fmla="val 150371"/>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の青字部分をクリックすると、該当のフォーム</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フォルダに移動します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88250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FFBBF9-2023-4216-9135-8F1F366C7CBF}"/>
              </a:ext>
            </a:extLst>
          </p:cNvPr>
          <p:cNvPicPr>
            <a:picLocks noChangeAspect="1"/>
          </p:cNvPicPr>
          <p:nvPr/>
        </p:nvPicPr>
        <p:blipFill>
          <a:blip r:embed="rId2"/>
          <a:stretch>
            <a:fillRect/>
          </a:stretch>
        </p:blipFill>
        <p:spPr>
          <a:xfrm>
            <a:off x="388875" y="1745181"/>
            <a:ext cx="11074054" cy="3500636"/>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26</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11-1.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か月後追跡調査）</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10119504" y="14048"/>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7527935" y="4514054"/>
            <a:ext cx="3161211" cy="2250609"/>
          </a:xfrm>
          <a:prstGeom prst="wedgeRoundRectCallout">
            <a:avLst>
              <a:gd name="adj1" fmla="val -125440"/>
              <a:gd name="adj2" fmla="val -12982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退院後</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死亡されている場合には死亡日を入力してください。</a:t>
            </a:r>
            <a:endParaRPr lang="en-US" altLang="ja-JP"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596865" y="4430368"/>
            <a:ext cx="2254977" cy="404181"/>
          </a:xfrm>
          <a:prstGeom prst="rect">
            <a:avLst/>
          </a:prstGeom>
        </p:spPr>
      </p:pic>
    </p:spTree>
    <p:extLst>
      <p:ext uri="{BB962C8B-B14F-4D97-AF65-F5344CB8AC3E}">
        <p14:creationId xmlns:p14="http://schemas.microsoft.com/office/powerpoint/2010/main" val="53062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7688FC9-FB50-439B-A338-8612A1CA7E1D}"/>
              </a:ext>
            </a:extLst>
          </p:cNvPr>
          <p:cNvPicPr>
            <a:picLocks noChangeAspect="1"/>
          </p:cNvPicPr>
          <p:nvPr/>
        </p:nvPicPr>
        <p:blipFill>
          <a:blip r:embed="rId2"/>
          <a:stretch>
            <a:fillRect/>
          </a:stretch>
        </p:blipFill>
        <p:spPr>
          <a:xfrm>
            <a:off x="253410" y="1240806"/>
            <a:ext cx="7067913" cy="863644"/>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11-2.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か月後身体所見）</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10119504" y="14048"/>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7515131" y="918821"/>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もしくは確認不能</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」を選択した場合に</a:t>
            </a: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か月後身体所見画面が表示されます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4427715" y="1470537"/>
            <a:ext cx="2254977" cy="633913"/>
          </a:xfrm>
          <a:prstGeom prst="rect">
            <a:avLst/>
          </a:prstGeom>
        </p:spPr>
      </p:pic>
      <p:pic>
        <p:nvPicPr>
          <p:cNvPr id="9" name="図 8">
            <a:extLst>
              <a:ext uri="{FF2B5EF4-FFF2-40B4-BE49-F238E27FC236}">
                <a16:creationId xmlns:a16="http://schemas.microsoft.com/office/drawing/2014/main" id="{763EC5B6-E52A-478D-BABA-DA708AF7EB5A}"/>
              </a:ext>
            </a:extLst>
          </p:cNvPr>
          <p:cNvPicPr>
            <a:picLocks noChangeAspect="1"/>
          </p:cNvPicPr>
          <p:nvPr/>
        </p:nvPicPr>
        <p:blipFill>
          <a:blip r:embed="rId5"/>
          <a:stretch>
            <a:fillRect/>
          </a:stretch>
        </p:blipFill>
        <p:spPr>
          <a:xfrm>
            <a:off x="912289" y="2770663"/>
            <a:ext cx="9950961" cy="3886400"/>
          </a:xfrm>
          <a:prstGeom prst="rect">
            <a:avLst/>
          </a:prstGeom>
        </p:spPr>
      </p:pic>
      <p:sp>
        <p:nvSpPr>
          <p:cNvPr id="14" name="矢印: 右 13">
            <a:extLst>
              <a:ext uri="{FF2B5EF4-FFF2-40B4-BE49-F238E27FC236}">
                <a16:creationId xmlns:a16="http://schemas.microsoft.com/office/drawing/2014/main" id="{36D82564-43F7-4B7D-8D17-BFA94631B0AE}"/>
              </a:ext>
            </a:extLst>
          </p:cNvPr>
          <p:cNvSpPr/>
          <p:nvPr/>
        </p:nvSpPr>
        <p:spPr bwMode="auto">
          <a:xfrm rot="5400000">
            <a:off x="4720143" y="2139109"/>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5" name="角丸四角形吹き出し 12">
            <a:extLst>
              <a:ext uri="{FF2B5EF4-FFF2-40B4-BE49-F238E27FC236}">
                <a16:creationId xmlns:a16="http://schemas.microsoft.com/office/drawing/2014/main" id="{D3DBA980-BF17-4483-A24A-849B6C10ACFC}"/>
              </a:ext>
            </a:extLst>
          </p:cNvPr>
          <p:cNvSpPr/>
          <p:nvPr/>
        </p:nvSpPr>
        <p:spPr bwMode="auto">
          <a:xfrm>
            <a:off x="8913115" y="3752451"/>
            <a:ext cx="3161211" cy="1622111"/>
          </a:xfrm>
          <a:prstGeom prst="wedgeRoundRectCallout">
            <a:avLst>
              <a:gd name="adj1" fmla="val -171549"/>
              <a:gd name="adj2" fmla="val -47217"/>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退院後</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A0EB8539-8ED7-4214-9C1F-56B5DE6C1F61}"/>
              </a:ext>
            </a:extLst>
          </p:cNvPr>
          <p:cNvPicPr>
            <a:picLocks noChangeAspect="1"/>
          </p:cNvPicPr>
          <p:nvPr/>
        </p:nvPicPr>
        <p:blipFill>
          <a:blip r:embed="rId4"/>
          <a:stretch>
            <a:fillRect/>
          </a:stretch>
        </p:blipFill>
        <p:spPr>
          <a:xfrm>
            <a:off x="1086415" y="5492300"/>
            <a:ext cx="1330861" cy="404181"/>
          </a:xfrm>
          <a:prstGeom prst="rect">
            <a:avLst/>
          </a:prstGeom>
        </p:spPr>
      </p:pic>
    </p:spTree>
    <p:extLst>
      <p:ext uri="{BB962C8B-B14F-4D97-AF65-F5344CB8AC3E}">
        <p14:creationId xmlns:p14="http://schemas.microsoft.com/office/powerpoint/2010/main" val="844347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8BD36D-6A21-4A94-8C5A-ADC141CF9F32}"/>
              </a:ext>
            </a:extLst>
          </p:cNvPr>
          <p:cNvPicPr>
            <a:picLocks noChangeAspect="1"/>
          </p:cNvPicPr>
          <p:nvPr/>
        </p:nvPicPr>
        <p:blipFill rotWithShape="1">
          <a:blip r:embed="rId2"/>
          <a:srcRect b="8414"/>
          <a:stretch/>
        </p:blipFill>
        <p:spPr>
          <a:xfrm>
            <a:off x="1168630" y="2641120"/>
            <a:ext cx="9265126" cy="4123543"/>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28</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11-3.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か月後臨床検査）</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10119504" y="14048"/>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7817646" y="4641715"/>
            <a:ext cx="3161211" cy="1622111"/>
          </a:xfrm>
          <a:prstGeom prst="wedgeRoundRectCallout">
            <a:avLst>
              <a:gd name="adj1" fmla="val -134318"/>
              <a:gd name="adj2" fmla="val -13037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退院後</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1249357" y="5546620"/>
            <a:ext cx="1330861" cy="404181"/>
          </a:xfrm>
          <a:prstGeom prst="rect">
            <a:avLst/>
          </a:prstGeom>
        </p:spPr>
      </p:pic>
      <p:pic>
        <p:nvPicPr>
          <p:cNvPr id="8" name="図 7">
            <a:extLst>
              <a:ext uri="{FF2B5EF4-FFF2-40B4-BE49-F238E27FC236}">
                <a16:creationId xmlns:a16="http://schemas.microsoft.com/office/drawing/2014/main" id="{05944932-DA5C-40C5-A1A2-2E9A8EB39848}"/>
              </a:ext>
            </a:extLst>
          </p:cNvPr>
          <p:cNvPicPr>
            <a:picLocks noChangeAspect="1"/>
          </p:cNvPicPr>
          <p:nvPr/>
        </p:nvPicPr>
        <p:blipFill>
          <a:blip r:embed="rId5"/>
          <a:stretch>
            <a:fillRect/>
          </a:stretch>
        </p:blipFill>
        <p:spPr>
          <a:xfrm>
            <a:off x="460022" y="1187855"/>
            <a:ext cx="7067913" cy="863644"/>
          </a:xfrm>
          <a:prstGeom prst="rect">
            <a:avLst/>
          </a:prstGeom>
        </p:spPr>
      </p:pic>
      <p:sp>
        <p:nvSpPr>
          <p:cNvPr id="9" name="角丸四角形吹き出し 12">
            <a:extLst>
              <a:ext uri="{FF2B5EF4-FFF2-40B4-BE49-F238E27FC236}">
                <a16:creationId xmlns:a16="http://schemas.microsoft.com/office/drawing/2014/main" id="{715240C8-162F-4672-86DC-9ADEEEADCF82}"/>
              </a:ext>
            </a:extLst>
          </p:cNvPr>
          <p:cNvSpPr/>
          <p:nvPr/>
        </p:nvSpPr>
        <p:spPr bwMode="auto">
          <a:xfrm>
            <a:off x="7721743" y="865870"/>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もしくは確認不能</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」を選択した場合に</a:t>
            </a: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か月後臨床検査画面が表示されます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8E177BD0-4837-4095-94CC-79A8165A22D3}"/>
              </a:ext>
            </a:extLst>
          </p:cNvPr>
          <p:cNvPicPr>
            <a:picLocks noChangeAspect="1"/>
          </p:cNvPicPr>
          <p:nvPr/>
        </p:nvPicPr>
        <p:blipFill>
          <a:blip r:embed="rId4"/>
          <a:stretch>
            <a:fillRect/>
          </a:stretch>
        </p:blipFill>
        <p:spPr>
          <a:xfrm>
            <a:off x="4634327" y="1417586"/>
            <a:ext cx="2254977" cy="633913"/>
          </a:xfrm>
          <a:prstGeom prst="rect">
            <a:avLst/>
          </a:prstGeom>
        </p:spPr>
      </p:pic>
      <p:sp>
        <p:nvSpPr>
          <p:cNvPr id="11" name="矢印: 右 10">
            <a:extLst>
              <a:ext uri="{FF2B5EF4-FFF2-40B4-BE49-F238E27FC236}">
                <a16:creationId xmlns:a16="http://schemas.microsoft.com/office/drawing/2014/main" id="{7AF8878B-89BE-48AC-9CA6-5FF09DB1EC7A}"/>
              </a:ext>
            </a:extLst>
          </p:cNvPr>
          <p:cNvSpPr/>
          <p:nvPr/>
        </p:nvSpPr>
        <p:spPr bwMode="auto">
          <a:xfrm rot="5400000">
            <a:off x="4926755" y="2086158"/>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Tree>
    <p:extLst>
      <p:ext uri="{BB962C8B-B14F-4D97-AF65-F5344CB8AC3E}">
        <p14:creationId xmlns:p14="http://schemas.microsoft.com/office/powerpoint/2010/main" val="103841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A43A5C7-C974-4B45-B5FD-26EF8E61D689}"/>
              </a:ext>
            </a:extLst>
          </p:cNvPr>
          <p:cNvPicPr>
            <a:picLocks noChangeAspect="1"/>
          </p:cNvPicPr>
          <p:nvPr/>
        </p:nvPicPr>
        <p:blipFill>
          <a:blip r:embed="rId2"/>
          <a:stretch>
            <a:fillRect/>
          </a:stretch>
        </p:blipFill>
        <p:spPr>
          <a:xfrm>
            <a:off x="1673813" y="2691235"/>
            <a:ext cx="7918246" cy="4073428"/>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29</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11-4.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か月後心エコー）</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10119504" y="14048"/>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7527935" y="4514054"/>
            <a:ext cx="3161211" cy="1622111"/>
          </a:xfrm>
          <a:prstGeom prst="wedgeRoundRectCallout">
            <a:avLst>
              <a:gd name="adj1" fmla="val -125440"/>
              <a:gd name="adj2" fmla="val -12982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退院後</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1756372" y="5123018"/>
            <a:ext cx="1140737" cy="404181"/>
          </a:xfrm>
          <a:prstGeom prst="rect">
            <a:avLst/>
          </a:prstGeom>
        </p:spPr>
      </p:pic>
      <p:pic>
        <p:nvPicPr>
          <p:cNvPr id="8" name="図 7">
            <a:extLst>
              <a:ext uri="{FF2B5EF4-FFF2-40B4-BE49-F238E27FC236}">
                <a16:creationId xmlns:a16="http://schemas.microsoft.com/office/drawing/2014/main" id="{D9A9E44D-1A62-4367-8A87-7A1046356CC0}"/>
              </a:ext>
            </a:extLst>
          </p:cNvPr>
          <p:cNvPicPr>
            <a:picLocks noChangeAspect="1"/>
          </p:cNvPicPr>
          <p:nvPr/>
        </p:nvPicPr>
        <p:blipFill>
          <a:blip r:embed="rId5"/>
          <a:stretch>
            <a:fillRect/>
          </a:stretch>
        </p:blipFill>
        <p:spPr>
          <a:xfrm>
            <a:off x="749733" y="1187855"/>
            <a:ext cx="7067913" cy="863644"/>
          </a:xfrm>
          <a:prstGeom prst="rect">
            <a:avLst/>
          </a:prstGeom>
        </p:spPr>
      </p:pic>
      <p:sp>
        <p:nvSpPr>
          <p:cNvPr id="9" name="角丸四角形吹き出し 12">
            <a:extLst>
              <a:ext uri="{FF2B5EF4-FFF2-40B4-BE49-F238E27FC236}">
                <a16:creationId xmlns:a16="http://schemas.microsoft.com/office/drawing/2014/main" id="{AFB765A1-39FB-4B6E-84D6-171EA57E378A}"/>
              </a:ext>
            </a:extLst>
          </p:cNvPr>
          <p:cNvSpPr/>
          <p:nvPr/>
        </p:nvSpPr>
        <p:spPr bwMode="auto">
          <a:xfrm>
            <a:off x="8011454" y="865870"/>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もしくは確認不能</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」を選択した場合に</a:t>
            </a: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か月後臨床検査画面が表示されます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35D6B79B-7853-4AD4-AFAA-20139F4DDF6A}"/>
              </a:ext>
            </a:extLst>
          </p:cNvPr>
          <p:cNvPicPr>
            <a:picLocks noChangeAspect="1"/>
          </p:cNvPicPr>
          <p:nvPr/>
        </p:nvPicPr>
        <p:blipFill>
          <a:blip r:embed="rId4"/>
          <a:stretch>
            <a:fillRect/>
          </a:stretch>
        </p:blipFill>
        <p:spPr>
          <a:xfrm>
            <a:off x="4924038" y="1417586"/>
            <a:ext cx="2254977" cy="633913"/>
          </a:xfrm>
          <a:prstGeom prst="rect">
            <a:avLst/>
          </a:prstGeom>
        </p:spPr>
      </p:pic>
      <p:sp>
        <p:nvSpPr>
          <p:cNvPr id="11" name="矢印: 右 10">
            <a:extLst>
              <a:ext uri="{FF2B5EF4-FFF2-40B4-BE49-F238E27FC236}">
                <a16:creationId xmlns:a16="http://schemas.microsoft.com/office/drawing/2014/main" id="{ADCDB89F-C397-41AF-BAB4-A798A8AB5A04}"/>
              </a:ext>
            </a:extLst>
          </p:cNvPr>
          <p:cNvSpPr/>
          <p:nvPr/>
        </p:nvSpPr>
        <p:spPr bwMode="auto">
          <a:xfrm rot="5400000">
            <a:off x="5216466" y="2086158"/>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Tree>
    <p:extLst>
      <p:ext uri="{BB962C8B-B14F-4D97-AF65-F5344CB8AC3E}">
        <p14:creationId xmlns:p14="http://schemas.microsoft.com/office/powerpoint/2010/main" val="81037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角を丸めた四角形 8">
            <a:extLst>
              <a:ext uri="{FF2B5EF4-FFF2-40B4-BE49-F238E27FC236}">
                <a16:creationId xmlns:a16="http://schemas.microsoft.com/office/drawing/2014/main" id="{52A92C99-1016-42FC-AE28-F980FC3B0605}"/>
              </a:ext>
            </a:extLst>
          </p:cNvPr>
          <p:cNvSpPr/>
          <p:nvPr/>
        </p:nvSpPr>
        <p:spPr bwMode="auto">
          <a:xfrm>
            <a:off x="374472" y="3009162"/>
            <a:ext cx="6601091" cy="3347188"/>
          </a:xfrm>
          <a:prstGeom prst="wedgeRoundRectCallout">
            <a:avLst>
              <a:gd name="adj1" fmla="val 30935"/>
              <a:gd name="adj2" fmla="val -70136"/>
              <a:gd name="adj3" fmla="val 16667"/>
            </a:avLst>
          </a:prstGeom>
          <a:solidFill>
            <a:schemeClr val="accent6">
              <a:lumMod val="40000"/>
              <a:lumOff val="6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1524000" y="170818"/>
            <a:ext cx="9144000" cy="936104"/>
          </a:xfrm>
        </p:spPr>
        <p:txBody>
          <a:bodyPr>
            <a:noAutofit/>
          </a:bodyPr>
          <a:lstStyle/>
          <a:p>
            <a:pPr marL="742950" indent="-742950"/>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1.EDC</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システム使用開始までの流れ</a:t>
            </a:r>
            <a:endParaRPr lang="ja-JP" altLang="en-US" sz="3200" b="1" dirty="0">
              <a:solidFill>
                <a:schemeClr val="tx2">
                  <a:lumMod val="75000"/>
                </a:schemeClr>
              </a:solidFill>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5F3BBFA2-B350-4508-B611-A389833B5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4353415"/>
            <a:ext cx="804826" cy="804826"/>
          </a:xfrm>
          <a:prstGeom prst="rect">
            <a:avLst/>
          </a:prstGeom>
        </p:spPr>
      </p:pic>
      <p:cxnSp>
        <p:nvCxnSpPr>
          <p:cNvPr id="44" name="直線矢印コネクタ 43">
            <a:extLst>
              <a:ext uri="{FF2B5EF4-FFF2-40B4-BE49-F238E27FC236}">
                <a16:creationId xmlns:a16="http://schemas.microsoft.com/office/drawing/2014/main" id="{A07D50E2-4F2C-49A7-AC7A-50C89AE214D9}"/>
              </a:ext>
            </a:extLst>
          </p:cNvPr>
          <p:cNvCxnSpPr>
            <a:cxnSpLocks/>
            <a:stCxn id="47" idx="3"/>
            <a:endCxn id="35" idx="1"/>
          </p:cNvCxnSpPr>
          <p:nvPr/>
        </p:nvCxnSpPr>
        <p:spPr>
          <a:xfrm>
            <a:off x="7583218" y="1710579"/>
            <a:ext cx="474247" cy="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9D4A2118-F522-4FE8-8A04-46F3781F6C9F}"/>
              </a:ext>
            </a:extLst>
          </p:cNvPr>
          <p:cNvCxnSpPr>
            <a:cxnSpLocks/>
          </p:cNvCxnSpPr>
          <p:nvPr/>
        </p:nvCxnSpPr>
        <p:spPr>
          <a:xfrm>
            <a:off x="9635967" y="2379794"/>
            <a:ext cx="0" cy="848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68408FF-97B1-480E-9D2B-92B8751C312B}"/>
              </a:ext>
            </a:extLst>
          </p:cNvPr>
          <p:cNvSpPr txBox="1"/>
          <p:nvPr/>
        </p:nvSpPr>
        <p:spPr>
          <a:xfrm>
            <a:off x="7252363" y="5377621"/>
            <a:ext cx="4305994" cy="1015663"/>
          </a:xfrm>
          <a:prstGeom prst="rect">
            <a:avLst/>
          </a:prstGeom>
          <a:noFill/>
          <a:ln w="9525">
            <a:solidFill>
              <a:schemeClr val="tx1"/>
            </a:solidFill>
          </a:ln>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５）登録完了メールが配信されます</a:t>
            </a:r>
          </a:p>
          <a:p>
            <a:r>
              <a:rPr lang="ja-JP" altLang="en-US" sz="2000" b="1" dirty="0">
                <a:latin typeface="游ゴシック" panose="020B0400000000000000" pitchFamily="50" charset="-128"/>
                <a:ea typeface="游ゴシック" panose="020B0400000000000000" pitchFamily="50" charset="-128"/>
              </a:rPr>
              <a:t>差出人：</a:t>
            </a:r>
            <a:r>
              <a:rPr lang="en-US" altLang="ja-JP" sz="2000" b="1" dirty="0">
                <a:latin typeface="游ゴシック" panose="020B0400000000000000" pitchFamily="50" charset="-128"/>
                <a:ea typeface="游ゴシック" panose="020B0400000000000000" pitchFamily="50" charset="-128"/>
              </a:rPr>
              <a:t>help@datatrak.com</a:t>
            </a:r>
          </a:p>
          <a:p>
            <a:r>
              <a:rPr lang="ja-JP" altLang="en-US" sz="2000" b="1" dirty="0">
                <a:latin typeface="游ゴシック" panose="020B0400000000000000" pitchFamily="50" charset="-128"/>
                <a:ea typeface="游ゴシック" panose="020B0400000000000000" pitchFamily="50" charset="-128"/>
              </a:rPr>
              <a:t>件名：</a:t>
            </a:r>
            <a:r>
              <a:rPr lang="en-US" altLang="ja-JP" sz="2000" b="1" dirty="0">
                <a:latin typeface="游ゴシック" panose="020B0400000000000000" pitchFamily="50" charset="-128"/>
                <a:ea typeface="游ゴシック" panose="020B0400000000000000" pitchFamily="50" charset="-128"/>
              </a:rPr>
              <a:t>DATATRAK</a:t>
            </a:r>
            <a:r>
              <a:rPr lang="ja-JP" altLang="en-US" sz="2000" b="1" dirty="0">
                <a:latin typeface="游ゴシック" panose="020B0400000000000000" pitchFamily="50" charset="-128"/>
                <a:ea typeface="游ゴシック" panose="020B0400000000000000" pitchFamily="50" charset="-128"/>
              </a:rPr>
              <a:t>のログイン情報</a:t>
            </a:r>
          </a:p>
        </p:txBody>
      </p:sp>
      <p:sp>
        <p:nvSpPr>
          <p:cNvPr id="4" name="スライド番号プレースホルダー 3">
            <a:extLst>
              <a:ext uri="{FF2B5EF4-FFF2-40B4-BE49-F238E27FC236}">
                <a16:creationId xmlns:a16="http://schemas.microsoft.com/office/drawing/2014/main" id="{DE95CF3D-D3F0-44EC-8699-33ED0628FA8C}"/>
              </a:ext>
            </a:extLst>
          </p:cNvPr>
          <p:cNvSpPr>
            <a:spLocks noGrp="1"/>
          </p:cNvSpPr>
          <p:nvPr>
            <p:ph type="sldNum" sz="quarter" idx="12"/>
          </p:nvPr>
        </p:nvSpPr>
        <p:spPr/>
        <p:txBody>
          <a:bodyPr/>
          <a:lstStyle/>
          <a:p>
            <a:fld id="{1826DF21-67B9-4F7A-8C93-32D52CDE6E63}" type="slidenum">
              <a:rPr kumimoji="1" lang="ja-JP" altLang="en-US" smtClean="0"/>
              <a:t>3</a:t>
            </a:fld>
            <a:endParaRPr kumimoji="1" lang="ja-JP" altLang="en-US"/>
          </a:p>
        </p:txBody>
      </p:sp>
      <p:sp>
        <p:nvSpPr>
          <p:cNvPr id="20" name="正方形/長方形 19">
            <a:extLst>
              <a:ext uri="{FF2B5EF4-FFF2-40B4-BE49-F238E27FC236}">
                <a16:creationId xmlns:a16="http://schemas.microsoft.com/office/drawing/2014/main" id="{FCB5A7F1-553D-4DD6-8073-C8C46A88BF60}"/>
              </a:ext>
            </a:extLst>
          </p:cNvPr>
          <p:cNvSpPr/>
          <p:nvPr/>
        </p:nvSpPr>
        <p:spPr bwMode="auto">
          <a:xfrm>
            <a:off x="4763297" y="1550827"/>
            <a:ext cx="1568492" cy="32110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70"/>
          <p:cNvGrpSpPr/>
          <p:nvPr/>
        </p:nvGrpSpPr>
        <p:grpSpPr>
          <a:xfrm>
            <a:off x="274320" y="1088966"/>
            <a:ext cx="11239255" cy="4275066"/>
            <a:chOff x="178678" y="1453126"/>
            <a:chExt cx="8723196" cy="3223003"/>
          </a:xfrm>
        </p:grpSpPr>
        <p:sp>
          <p:nvSpPr>
            <p:cNvPr id="47" name="テキスト ボックス 11"/>
            <p:cNvSpPr txBox="1"/>
            <p:nvPr/>
          </p:nvSpPr>
          <p:spPr>
            <a:xfrm>
              <a:off x="3315853" y="1453128"/>
              <a:ext cx="2535528" cy="937272"/>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90000" numCol="1" spcCol="0" rtlCol="0" fromWordArt="0" anchor="ctr" anchorCtr="0" forceAA="0" compatLnSpc="1">
              <a:prstTxWarp prst="textNoShape">
                <a:avLst/>
              </a:prstTxWarp>
              <a:noAutofit/>
            </a:bodyPr>
            <a:lstStyle/>
            <a:p>
              <a:pPr>
                <a:lnSpc>
                  <a:spcPct val="87000"/>
                </a:lnSpc>
                <a:spcBef>
                  <a:spcPts val="800"/>
                </a:spcBef>
              </a:pP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２）送付されたファイルに</a:t>
              </a:r>
              <a:r>
                <a:rPr lang="ja-JP" altLang="en-US" sz="2000" dirty="0">
                  <a:solidFill>
                    <a:schemeClr val="tx1"/>
                  </a:solidFill>
                  <a:latin typeface="+mn-ea"/>
                  <a:ea typeface="游ゴシック" panose="020B0400000000000000" pitchFamily="50" charset="-128"/>
                  <a:cs typeface="Times New Roman" panose="02020603050405020304" pitchFamily="18" charset="0"/>
                </a:rPr>
                <a:t>必要事項</a:t>
              </a: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を加筆（入力）ください</a:t>
              </a:r>
            </a:p>
          </p:txBody>
        </p:sp>
        <p:cxnSp>
          <p:nvCxnSpPr>
            <p:cNvPr id="49" name="直線矢印コネクタ 48"/>
            <p:cNvCxnSpPr>
              <a:cxnSpLocks/>
              <a:endCxn id="47" idx="1"/>
            </p:cNvCxnSpPr>
            <p:nvPr/>
          </p:nvCxnSpPr>
          <p:spPr>
            <a:xfrm>
              <a:off x="2913327" y="1921765"/>
              <a:ext cx="40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7"/>
            <p:cNvSpPr txBox="1"/>
            <p:nvPr/>
          </p:nvSpPr>
          <p:spPr>
            <a:xfrm>
              <a:off x="178678" y="1459394"/>
              <a:ext cx="2734649" cy="1095783"/>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90000" numCol="1" spcCol="0" rtlCol="0" fromWordArt="0" anchor="ctr" anchorCtr="0" forceAA="0" compatLnSpc="1">
              <a:prstTxWarp prst="textNoShape">
                <a:avLst/>
              </a:prstTxWarp>
              <a:noAutofit/>
            </a:bodyPr>
            <a:lstStyle/>
            <a:p>
              <a:pPr>
                <a:lnSpc>
                  <a:spcPct val="87000"/>
                </a:lnSpc>
                <a:spcBef>
                  <a:spcPts val="800"/>
                </a:spcBef>
              </a:pPr>
              <a:r>
                <a:rPr lang="en-US" altLang="ja-JP" sz="16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JROAD-CR</a:t>
              </a: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研究事務局より「ユーザー情報設定書」が送付されます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87000"/>
                </a:lnSpc>
                <a:spcBef>
                  <a:spcPts val="800"/>
                </a:spcBef>
              </a:pPr>
              <a:r>
                <a:rPr lang="en-US" altLang="ja-JP" sz="12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一括審査以外のご施設様は、初めに倫理審査通過・承認書を</a:t>
              </a:r>
              <a:r>
                <a:rPr lang="en-US" altLang="ja-JP" sz="12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JROAD-CR</a:t>
              </a:r>
              <a:r>
                <a:rPr lang="ja-JP" altLang="en-US" sz="12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研究事務局までご提出ください</a:t>
              </a:r>
            </a:p>
          </p:txBody>
        </p:sp>
        <p:cxnSp>
          <p:nvCxnSpPr>
            <p:cNvPr id="50" name="直線矢印コネクタ 49"/>
            <p:cNvCxnSpPr>
              <a:cxnSpLocks/>
            </p:cNvCxnSpPr>
            <p:nvPr/>
          </p:nvCxnSpPr>
          <p:spPr>
            <a:xfrm>
              <a:off x="7443968" y="3830081"/>
              <a:ext cx="0" cy="846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29"/>
            <p:cNvSpPr txBox="1"/>
            <p:nvPr/>
          </p:nvSpPr>
          <p:spPr>
            <a:xfrm>
              <a:off x="5935592" y="3078307"/>
              <a:ext cx="2966282" cy="778325"/>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90000" numCol="1" spcCol="0" rtlCol="0" fromWordArt="0" anchor="ctr" anchorCtr="0" forceAA="0" compatLnSpc="1">
              <a:prstTxWarp prst="textNoShape">
                <a:avLst/>
              </a:prstTxWarp>
              <a:noAutofit/>
            </a:bodyPr>
            <a:lstStyle/>
            <a:p>
              <a:pPr>
                <a:lnSpc>
                  <a:spcPct val="87000"/>
                </a:lnSpc>
                <a:spcBef>
                  <a:spcPts val="800"/>
                </a:spcBef>
              </a:pP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４）クリンクラウド社にて</a:t>
              </a:r>
              <a:endParaRPr lang="en-US" altLang="ja-JP"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87000"/>
                </a:lnSpc>
                <a:spcBef>
                  <a:spcPts val="800"/>
                </a:spcBef>
              </a:pP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アカウント発行手続きをします</a:t>
              </a:r>
            </a:p>
          </p:txBody>
        </p:sp>
        <p:sp>
          <p:nvSpPr>
            <p:cNvPr id="35" name="テキスト ボックス 5"/>
            <p:cNvSpPr txBox="1"/>
            <p:nvPr/>
          </p:nvSpPr>
          <p:spPr>
            <a:xfrm>
              <a:off x="6219461" y="1453126"/>
              <a:ext cx="2558406" cy="948371"/>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0000" rIns="91440" bIns="90000" numCol="1" spcCol="0" rtlCol="0" fromWordArt="0" anchor="ctr" anchorCtr="0" forceAA="0" compatLnSpc="1">
              <a:prstTxWarp prst="textNoShape">
                <a:avLst/>
              </a:prstTxWarp>
              <a:noAutofit/>
            </a:bodyPr>
            <a:lstStyle/>
            <a:p>
              <a:pPr>
                <a:lnSpc>
                  <a:spcPct val="87000"/>
                </a:lnSpc>
                <a:spcBef>
                  <a:spcPts val="800"/>
                </a:spcBef>
              </a:pP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３）ファイルを</a:t>
              </a:r>
              <a:r>
                <a:rPr lang="en-US" altLang="ja-JP"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JROAD-CR</a:t>
              </a:r>
              <a:r>
                <a:rPr lang="ja-JP" altLang="en-US" sz="20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研究事務局まで返送（提出）ください</a:t>
              </a:r>
            </a:p>
          </p:txBody>
        </p:sp>
      </p:grpSp>
      <p:pic>
        <p:nvPicPr>
          <p:cNvPr id="6" name="図 5">
            <a:extLst>
              <a:ext uri="{FF2B5EF4-FFF2-40B4-BE49-F238E27FC236}">
                <a16:creationId xmlns:a16="http://schemas.microsoft.com/office/drawing/2014/main" id="{4FCB6ED4-2789-4AAD-BBC2-1CCA7C900DF0}"/>
              </a:ext>
            </a:extLst>
          </p:cNvPr>
          <p:cNvPicPr>
            <a:picLocks noChangeAspect="1"/>
          </p:cNvPicPr>
          <p:nvPr/>
        </p:nvPicPr>
        <p:blipFill rotWithShape="1">
          <a:blip r:embed="rId4"/>
          <a:srcRect l="2193"/>
          <a:stretch/>
        </p:blipFill>
        <p:spPr>
          <a:xfrm>
            <a:off x="783771" y="4921626"/>
            <a:ext cx="5808618" cy="1268192"/>
          </a:xfrm>
          <a:prstGeom prst="rect">
            <a:avLst/>
          </a:prstGeom>
        </p:spPr>
      </p:pic>
      <p:pic>
        <p:nvPicPr>
          <p:cNvPr id="8" name="図 7">
            <a:extLst>
              <a:ext uri="{FF2B5EF4-FFF2-40B4-BE49-F238E27FC236}">
                <a16:creationId xmlns:a16="http://schemas.microsoft.com/office/drawing/2014/main" id="{958602F2-C53C-4964-9469-A4D0E28198B8}"/>
              </a:ext>
            </a:extLst>
          </p:cNvPr>
          <p:cNvPicPr>
            <a:picLocks noChangeAspect="1"/>
          </p:cNvPicPr>
          <p:nvPr/>
        </p:nvPicPr>
        <p:blipFill>
          <a:blip r:embed="rId5"/>
          <a:stretch>
            <a:fillRect/>
          </a:stretch>
        </p:blipFill>
        <p:spPr>
          <a:xfrm>
            <a:off x="807655" y="3184872"/>
            <a:ext cx="5784734" cy="1618051"/>
          </a:xfrm>
          <a:prstGeom prst="rect">
            <a:avLst/>
          </a:prstGeom>
        </p:spPr>
      </p:pic>
      <p:pic>
        <p:nvPicPr>
          <p:cNvPr id="10" name="図 9">
            <a:extLst>
              <a:ext uri="{FF2B5EF4-FFF2-40B4-BE49-F238E27FC236}">
                <a16:creationId xmlns:a16="http://schemas.microsoft.com/office/drawing/2014/main" id="{794185F9-EF08-4BD1-98D2-E77BA66859C4}"/>
              </a:ext>
            </a:extLst>
          </p:cNvPr>
          <p:cNvPicPr>
            <a:picLocks noChangeAspect="1"/>
          </p:cNvPicPr>
          <p:nvPr/>
        </p:nvPicPr>
        <p:blipFill>
          <a:blip r:embed="rId6"/>
          <a:stretch>
            <a:fillRect/>
          </a:stretch>
        </p:blipFill>
        <p:spPr>
          <a:xfrm>
            <a:off x="9887512" y="6484"/>
            <a:ext cx="2304488" cy="762066"/>
          </a:xfrm>
          <a:prstGeom prst="rect">
            <a:avLst/>
          </a:prstGeom>
        </p:spPr>
      </p:pic>
    </p:spTree>
    <p:extLst>
      <p:ext uri="{BB962C8B-B14F-4D97-AF65-F5344CB8AC3E}">
        <p14:creationId xmlns:p14="http://schemas.microsoft.com/office/powerpoint/2010/main" val="940931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AAD8B0B-9170-4984-A226-147F0BAE4660}"/>
              </a:ext>
            </a:extLst>
          </p:cNvPr>
          <p:cNvPicPr>
            <a:picLocks noChangeAspect="1"/>
          </p:cNvPicPr>
          <p:nvPr/>
        </p:nvPicPr>
        <p:blipFill>
          <a:blip r:embed="rId2"/>
          <a:stretch>
            <a:fillRect/>
          </a:stretch>
        </p:blipFill>
        <p:spPr>
          <a:xfrm>
            <a:off x="1244737" y="2794040"/>
            <a:ext cx="9322279" cy="3911801"/>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30</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11-5.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か月後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CPX</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3"/>
          <a:stretch>
            <a:fillRect/>
          </a:stretch>
        </p:blipFill>
        <p:spPr>
          <a:xfrm>
            <a:off x="10119504" y="14048"/>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8919591" y="4749940"/>
            <a:ext cx="3161211" cy="1622111"/>
          </a:xfrm>
          <a:prstGeom prst="wedgeRoundRectCallout">
            <a:avLst>
              <a:gd name="adj1" fmla="val -170117"/>
              <a:gd name="adj2" fmla="val -10805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退院後</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か月に最も近いデータをご登録ください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4"/>
          <a:stretch>
            <a:fillRect/>
          </a:stretch>
        </p:blipFill>
        <p:spPr>
          <a:xfrm>
            <a:off x="1339913" y="5952169"/>
            <a:ext cx="1204111" cy="404181"/>
          </a:xfrm>
          <a:prstGeom prst="rect">
            <a:avLst/>
          </a:prstGeom>
        </p:spPr>
      </p:pic>
      <p:pic>
        <p:nvPicPr>
          <p:cNvPr id="8" name="図 7">
            <a:extLst>
              <a:ext uri="{FF2B5EF4-FFF2-40B4-BE49-F238E27FC236}">
                <a16:creationId xmlns:a16="http://schemas.microsoft.com/office/drawing/2014/main" id="{00846061-22FC-46DC-852D-7F5977942EB8}"/>
              </a:ext>
            </a:extLst>
          </p:cNvPr>
          <p:cNvPicPr>
            <a:picLocks noChangeAspect="1"/>
          </p:cNvPicPr>
          <p:nvPr/>
        </p:nvPicPr>
        <p:blipFill>
          <a:blip r:embed="rId5"/>
          <a:stretch>
            <a:fillRect/>
          </a:stretch>
        </p:blipFill>
        <p:spPr>
          <a:xfrm>
            <a:off x="749733" y="1187855"/>
            <a:ext cx="7067913" cy="863644"/>
          </a:xfrm>
          <a:prstGeom prst="rect">
            <a:avLst/>
          </a:prstGeom>
        </p:spPr>
      </p:pic>
      <p:sp>
        <p:nvSpPr>
          <p:cNvPr id="9" name="角丸四角形吹き出し 12">
            <a:extLst>
              <a:ext uri="{FF2B5EF4-FFF2-40B4-BE49-F238E27FC236}">
                <a16:creationId xmlns:a16="http://schemas.microsoft.com/office/drawing/2014/main" id="{98F50428-8384-4F35-AA20-B7A044003678}"/>
              </a:ext>
            </a:extLst>
          </p:cNvPr>
          <p:cNvSpPr/>
          <p:nvPr/>
        </p:nvSpPr>
        <p:spPr bwMode="auto">
          <a:xfrm>
            <a:off x="8011454" y="865870"/>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もしくは確認不能</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」を選択した場合に</a:t>
            </a:r>
            <a:r>
              <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6</a:t>
            </a: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か月後臨床検査画面が表示されます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1F365933-4E58-4254-AAD3-CC417DEBF8A1}"/>
              </a:ext>
            </a:extLst>
          </p:cNvPr>
          <p:cNvPicPr>
            <a:picLocks noChangeAspect="1"/>
          </p:cNvPicPr>
          <p:nvPr/>
        </p:nvPicPr>
        <p:blipFill>
          <a:blip r:embed="rId4"/>
          <a:stretch>
            <a:fillRect/>
          </a:stretch>
        </p:blipFill>
        <p:spPr>
          <a:xfrm>
            <a:off x="4924038" y="1417586"/>
            <a:ext cx="2254977" cy="633913"/>
          </a:xfrm>
          <a:prstGeom prst="rect">
            <a:avLst/>
          </a:prstGeom>
        </p:spPr>
      </p:pic>
      <p:sp>
        <p:nvSpPr>
          <p:cNvPr id="11" name="矢印: 右 10">
            <a:extLst>
              <a:ext uri="{FF2B5EF4-FFF2-40B4-BE49-F238E27FC236}">
                <a16:creationId xmlns:a16="http://schemas.microsoft.com/office/drawing/2014/main" id="{47B0F8E3-FFEE-41C2-973C-38B8CF31700E}"/>
              </a:ext>
            </a:extLst>
          </p:cNvPr>
          <p:cNvSpPr/>
          <p:nvPr/>
        </p:nvSpPr>
        <p:spPr bwMode="auto">
          <a:xfrm rot="5400000">
            <a:off x="5216466" y="2086158"/>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Tree>
    <p:extLst>
      <p:ext uri="{BB962C8B-B14F-4D97-AF65-F5344CB8AC3E}">
        <p14:creationId xmlns:p14="http://schemas.microsoft.com/office/powerpoint/2010/main" val="91880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EC581F1-B37D-4834-8899-6A4696ED1EE4}"/>
              </a:ext>
            </a:extLst>
          </p:cNvPr>
          <p:cNvPicPr>
            <a:picLocks noChangeAspect="1"/>
          </p:cNvPicPr>
          <p:nvPr/>
        </p:nvPicPr>
        <p:blipFill>
          <a:blip r:embed="rId3"/>
          <a:stretch>
            <a:fillRect/>
          </a:stretch>
        </p:blipFill>
        <p:spPr>
          <a:xfrm>
            <a:off x="761863" y="1010550"/>
            <a:ext cx="9557579" cy="4208723"/>
          </a:xfrm>
          <a:prstGeom prst="rect">
            <a:avLst/>
          </a:prstGeom>
        </p:spPr>
      </p:pic>
      <p:sp>
        <p:nvSpPr>
          <p:cNvPr id="2" name="タイトル 1"/>
          <p:cNvSpPr>
            <a:spLocks noGrp="1"/>
          </p:cNvSpPr>
          <p:nvPr>
            <p:ph type="title"/>
          </p:nvPr>
        </p:nvSpPr>
        <p:spPr>
          <a:xfrm>
            <a:off x="1086416" y="57279"/>
            <a:ext cx="9124384" cy="953271"/>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12.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の説明（予後</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最終追跡調査）</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31</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6096000" y="1339304"/>
            <a:ext cx="3302050" cy="1249033"/>
          </a:xfrm>
          <a:prstGeom prst="wedgeRoundRectCallout">
            <a:avLst>
              <a:gd name="adj1" fmla="val -67196"/>
              <a:gd name="adj2" fmla="val 7136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CRF</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の青字部分をクリックすると、該当のフォーム</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フォルダに移動します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4064314" y="2729393"/>
            <a:ext cx="155329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9F486EA-2BA1-4DE3-85A1-F46A0AE9E788}"/>
              </a:ext>
            </a:extLst>
          </p:cNvPr>
          <p:cNvSpPr/>
          <p:nvPr/>
        </p:nvSpPr>
        <p:spPr bwMode="auto">
          <a:xfrm>
            <a:off x="682028" y="4391404"/>
            <a:ext cx="2598343" cy="3868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吹き出し 12">
            <a:extLst>
              <a:ext uri="{FF2B5EF4-FFF2-40B4-BE49-F238E27FC236}">
                <a16:creationId xmlns:a16="http://schemas.microsoft.com/office/drawing/2014/main" id="{36568046-C8CA-448D-A65E-E8A236040AD0}"/>
              </a:ext>
            </a:extLst>
          </p:cNvPr>
          <p:cNvSpPr/>
          <p:nvPr/>
        </p:nvSpPr>
        <p:spPr bwMode="auto">
          <a:xfrm>
            <a:off x="99588" y="929282"/>
            <a:ext cx="4741371" cy="1235562"/>
          </a:xfrm>
          <a:prstGeom prst="wedgeRoundRectCallout">
            <a:avLst>
              <a:gd name="adj1" fmla="val -25187"/>
              <a:gd name="adj2" fmla="val 221625"/>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「予後調査</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_6</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か月後追跡調査：生存」の場合、最終追跡時調査入力画面へ遷移します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4"/>
          <a:stretch>
            <a:fillRect/>
          </a:stretch>
        </p:blipFill>
        <p:spPr>
          <a:xfrm>
            <a:off x="9886384" y="14048"/>
            <a:ext cx="2305616" cy="759903"/>
          </a:xfrm>
          <a:prstGeom prst="rect">
            <a:avLst/>
          </a:prstGeom>
        </p:spPr>
      </p:pic>
      <p:pic>
        <p:nvPicPr>
          <p:cNvPr id="9" name="図 8">
            <a:extLst>
              <a:ext uri="{FF2B5EF4-FFF2-40B4-BE49-F238E27FC236}">
                <a16:creationId xmlns:a16="http://schemas.microsoft.com/office/drawing/2014/main" id="{66E8C5EC-B3B0-4CEB-8530-A043725A8010}"/>
              </a:ext>
            </a:extLst>
          </p:cNvPr>
          <p:cNvPicPr>
            <a:picLocks noChangeAspect="1"/>
          </p:cNvPicPr>
          <p:nvPr/>
        </p:nvPicPr>
        <p:blipFill>
          <a:blip r:embed="rId5"/>
          <a:stretch>
            <a:fillRect/>
          </a:stretch>
        </p:blipFill>
        <p:spPr>
          <a:xfrm>
            <a:off x="4936528" y="4320702"/>
            <a:ext cx="6102664" cy="1797142"/>
          </a:xfrm>
          <a:prstGeom prst="rect">
            <a:avLst/>
          </a:prstGeom>
        </p:spPr>
      </p:pic>
      <p:sp>
        <p:nvSpPr>
          <p:cNvPr id="21" name="矢印: 右 20">
            <a:extLst>
              <a:ext uri="{FF2B5EF4-FFF2-40B4-BE49-F238E27FC236}">
                <a16:creationId xmlns:a16="http://schemas.microsoft.com/office/drawing/2014/main" id="{CC547203-1E18-4E01-ADC9-0C21AAB4FD80}"/>
              </a:ext>
            </a:extLst>
          </p:cNvPr>
          <p:cNvSpPr/>
          <p:nvPr/>
        </p:nvSpPr>
        <p:spPr bwMode="auto">
          <a:xfrm rot="5400000">
            <a:off x="5809815" y="3464622"/>
            <a:ext cx="953271"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22" name="角丸四角形吹き出し 12">
            <a:extLst>
              <a:ext uri="{FF2B5EF4-FFF2-40B4-BE49-F238E27FC236}">
                <a16:creationId xmlns:a16="http://schemas.microsoft.com/office/drawing/2014/main" id="{457799FF-B1C5-41A8-96DC-E18C0D089B04}"/>
              </a:ext>
            </a:extLst>
          </p:cNvPr>
          <p:cNvSpPr/>
          <p:nvPr/>
        </p:nvSpPr>
        <p:spPr bwMode="auto">
          <a:xfrm>
            <a:off x="8916861" y="3156094"/>
            <a:ext cx="3161211" cy="1622111"/>
          </a:xfrm>
          <a:prstGeom prst="wedgeRoundRectCallout">
            <a:avLst>
              <a:gd name="adj1" fmla="val -154079"/>
              <a:gd name="adj2" fmla="val 3315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前回調査以降、</a:t>
            </a:r>
            <a:r>
              <a:rPr lang="en-US" altLang="ja-JP"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2000" u="sng">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日までに最も近い情報をご登録ください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52329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BD708B77-C89A-4329-904C-BF0BB1A01920}"/>
              </a:ext>
            </a:extLst>
          </p:cNvPr>
          <p:cNvPicPr>
            <a:picLocks noChangeAspect="1"/>
          </p:cNvPicPr>
          <p:nvPr/>
        </p:nvPicPr>
        <p:blipFill>
          <a:blip r:embed="rId2"/>
          <a:stretch>
            <a:fillRect/>
          </a:stretch>
        </p:blipFill>
        <p:spPr>
          <a:xfrm>
            <a:off x="580741" y="2856725"/>
            <a:ext cx="11030517" cy="3530781"/>
          </a:xfrm>
          <a:prstGeom prst="rect">
            <a:avLst/>
          </a:prstGeom>
        </p:spPr>
      </p:pic>
      <p:pic>
        <p:nvPicPr>
          <p:cNvPr id="10" name="図 9">
            <a:extLst>
              <a:ext uri="{FF2B5EF4-FFF2-40B4-BE49-F238E27FC236}">
                <a16:creationId xmlns:a16="http://schemas.microsoft.com/office/drawing/2014/main" id="{8738C0CC-4330-48B8-89D0-6266666FAA3F}"/>
              </a:ext>
            </a:extLst>
          </p:cNvPr>
          <p:cNvPicPr>
            <a:picLocks noChangeAspect="1"/>
          </p:cNvPicPr>
          <p:nvPr/>
        </p:nvPicPr>
        <p:blipFill>
          <a:blip r:embed="rId3"/>
          <a:stretch>
            <a:fillRect/>
          </a:stretch>
        </p:blipFill>
        <p:spPr>
          <a:xfrm>
            <a:off x="363101" y="880771"/>
            <a:ext cx="6521785" cy="1092256"/>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32</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12-1.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の説明（最終追跡調査</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身体所見）</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4"/>
          <a:stretch>
            <a:fillRect/>
          </a:stretch>
        </p:blipFill>
        <p:spPr>
          <a:xfrm>
            <a:off x="10119505" y="0"/>
            <a:ext cx="2072495" cy="683069"/>
          </a:xfrm>
          <a:prstGeom prst="rect">
            <a:avLst/>
          </a:prstGeom>
        </p:spPr>
      </p:pic>
      <p:sp>
        <p:nvSpPr>
          <p:cNvPr id="12" name="角丸四角形吹き出し 12">
            <a:extLst>
              <a:ext uri="{FF2B5EF4-FFF2-40B4-BE49-F238E27FC236}">
                <a16:creationId xmlns:a16="http://schemas.microsoft.com/office/drawing/2014/main" id="{B3991BB6-7933-49DB-874B-E1DAFBD4F4D3}"/>
              </a:ext>
            </a:extLst>
          </p:cNvPr>
          <p:cNvSpPr/>
          <p:nvPr/>
        </p:nvSpPr>
        <p:spPr bwMode="auto">
          <a:xfrm>
            <a:off x="7994541" y="973855"/>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「生存・死亡・確認不能」</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を選択してください。</a:t>
            </a:r>
            <a:r>
              <a:rPr lang="ja-JP" altLang="en-US" sz="2000" strike="sngStrike"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た場合に最終追跡調査の身体所見画面が表示されます</a:t>
            </a:r>
            <a:endParaRPr lang="en-US" altLang="ja-JP" sz="2000" strike="sngStrike"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5"/>
          <a:stretch>
            <a:fillRect/>
          </a:stretch>
        </p:blipFill>
        <p:spPr>
          <a:xfrm>
            <a:off x="4273024" y="1238620"/>
            <a:ext cx="2254977" cy="633913"/>
          </a:xfrm>
          <a:prstGeom prst="rect">
            <a:avLst/>
          </a:prstGeom>
        </p:spPr>
      </p:pic>
      <p:sp>
        <p:nvSpPr>
          <p:cNvPr id="14" name="矢印: 右 13">
            <a:extLst>
              <a:ext uri="{FF2B5EF4-FFF2-40B4-BE49-F238E27FC236}">
                <a16:creationId xmlns:a16="http://schemas.microsoft.com/office/drawing/2014/main" id="{36D82564-43F7-4B7D-8D17-BFA94631B0AE}"/>
              </a:ext>
            </a:extLst>
          </p:cNvPr>
          <p:cNvSpPr/>
          <p:nvPr/>
        </p:nvSpPr>
        <p:spPr bwMode="auto">
          <a:xfrm rot="5400000">
            <a:off x="4815642" y="2129694"/>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5" name="角丸四角形吹き出し 12">
            <a:extLst>
              <a:ext uri="{FF2B5EF4-FFF2-40B4-BE49-F238E27FC236}">
                <a16:creationId xmlns:a16="http://schemas.microsoft.com/office/drawing/2014/main" id="{D3DBA980-BF17-4483-A24A-849B6C10ACFC}"/>
              </a:ext>
            </a:extLst>
          </p:cNvPr>
          <p:cNvSpPr/>
          <p:nvPr/>
        </p:nvSpPr>
        <p:spPr bwMode="auto">
          <a:xfrm>
            <a:off x="8876901" y="3304515"/>
            <a:ext cx="3161211" cy="3150605"/>
          </a:xfrm>
          <a:prstGeom prst="wedgeRoundRectCallout">
            <a:avLst>
              <a:gd name="adj1" fmla="val -146632"/>
              <a:gd name="adj2" fmla="val -3172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前回調査以降、</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日までに最も近い情報をご登録ください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死亡・確認不能の場合は死亡日、最終確認日に最も近い情報をご登録ください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A0EB8539-8ED7-4214-9C1F-56B5DE6C1F61}"/>
              </a:ext>
            </a:extLst>
          </p:cNvPr>
          <p:cNvPicPr>
            <a:picLocks noChangeAspect="1"/>
          </p:cNvPicPr>
          <p:nvPr/>
        </p:nvPicPr>
        <p:blipFill>
          <a:blip r:embed="rId5"/>
          <a:stretch>
            <a:fillRect/>
          </a:stretch>
        </p:blipFill>
        <p:spPr>
          <a:xfrm>
            <a:off x="760490" y="4217934"/>
            <a:ext cx="1330861" cy="404181"/>
          </a:xfrm>
          <a:prstGeom prst="rect">
            <a:avLst/>
          </a:prstGeom>
        </p:spPr>
      </p:pic>
    </p:spTree>
    <p:extLst>
      <p:ext uri="{BB962C8B-B14F-4D97-AF65-F5344CB8AC3E}">
        <p14:creationId xmlns:p14="http://schemas.microsoft.com/office/powerpoint/2010/main" val="390141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C5C243-84B3-4E3B-A193-8C44657A83E8}"/>
              </a:ext>
            </a:extLst>
          </p:cNvPr>
          <p:cNvPicPr>
            <a:picLocks noChangeAspect="1"/>
          </p:cNvPicPr>
          <p:nvPr/>
        </p:nvPicPr>
        <p:blipFill>
          <a:blip r:embed="rId2"/>
          <a:stretch>
            <a:fillRect/>
          </a:stretch>
        </p:blipFill>
        <p:spPr>
          <a:xfrm>
            <a:off x="513859" y="2657195"/>
            <a:ext cx="9807091" cy="4137186"/>
          </a:xfrm>
          <a:prstGeom prst="rect">
            <a:avLst/>
          </a:prstGeom>
        </p:spPr>
      </p:pic>
      <p:pic>
        <p:nvPicPr>
          <p:cNvPr id="14" name="図 13">
            <a:extLst>
              <a:ext uri="{FF2B5EF4-FFF2-40B4-BE49-F238E27FC236}">
                <a16:creationId xmlns:a16="http://schemas.microsoft.com/office/drawing/2014/main" id="{D2D9B03F-AA1F-41A9-AF4C-D59E724AA468}"/>
              </a:ext>
            </a:extLst>
          </p:cNvPr>
          <p:cNvPicPr>
            <a:picLocks noChangeAspect="1"/>
          </p:cNvPicPr>
          <p:nvPr/>
        </p:nvPicPr>
        <p:blipFill>
          <a:blip r:embed="rId3"/>
          <a:stretch>
            <a:fillRect/>
          </a:stretch>
        </p:blipFill>
        <p:spPr>
          <a:xfrm>
            <a:off x="770155" y="1035834"/>
            <a:ext cx="6521785" cy="1092256"/>
          </a:xfrm>
          <a:prstGeom prst="rect">
            <a:avLst/>
          </a:prstGeom>
        </p:spPr>
      </p:pic>
      <p:sp>
        <p:nvSpPr>
          <p:cNvPr id="15" name="角丸四角形吹き出し 12">
            <a:extLst>
              <a:ext uri="{FF2B5EF4-FFF2-40B4-BE49-F238E27FC236}">
                <a16:creationId xmlns:a16="http://schemas.microsoft.com/office/drawing/2014/main" id="{E6D17A3A-A14F-4857-8459-A2269A03FEA1}"/>
              </a:ext>
            </a:extLst>
          </p:cNvPr>
          <p:cNvSpPr/>
          <p:nvPr/>
        </p:nvSpPr>
        <p:spPr bwMode="auto">
          <a:xfrm>
            <a:off x="8401594" y="918821"/>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「生存・死亡・確認不能」</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を選択してください。</a:t>
            </a:r>
            <a:r>
              <a:rPr lang="ja-JP" altLang="en-US" sz="2000" strike="sngStrike"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た場合に最終追跡調査の身体所見画面が表示されます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33</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12-2.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の説明（最終追跡調査</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臨床検査）</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4"/>
          <a:stretch>
            <a:fillRect/>
          </a:stretch>
        </p:blipFill>
        <p:spPr>
          <a:xfrm>
            <a:off x="10119504" y="14048"/>
            <a:ext cx="2072495" cy="683069"/>
          </a:xfrm>
          <a:prstGeom prst="rect">
            <a:avLst/>
          </a:prstGeom>
        </p:spPr>
      </p:pic>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5"/>
          <a:stretch>
            <a:fillRect/>
          </a:stretch>
        </p:blipFill>
        <p:spPr>
          <a:xfrm>
            <a:off x="633721" y="3871729"/>
            <a:ext cx="1330861" cy="404181"/>
          </a:xfrm>
          <a:prstGeom prst="rect">
            <a:avLst/>
          </a:prstGeom>
        </p:spPr>
      </p:pic>
      <p:pic>
        <p:nvPicPr>
          <p:cNvPr id="10" name="図 9">
            <a:extLst>
              <a:ext uri="{FF2B5EF4-FFF2-40B4-BE49-F238E27FC236}">
                <a16:creationId xmlns:a16="http://schemas.microsoft.com/office/drawing/2014/main" id="{8E177BD0-4837-4095-94CC-79A8165A22D3}"/>
              </a:ext>
            </a:extLst>
          </p:cNvPr>
          <p:cNvPicPr>
            <a:picLocks noChangeAspect="1"/>
          </p:cNvPicPr>
          <p:nvPr/>
        </p:nvPicPr>
        <p:blipFill>
          <a:blip r:embed="rId5"/>
          <a:stretch>
            <a:fillRect/>
          </a:stretch>
        </p:blipFill>
        <p:spPr>
          <a:xfrm>
            <a:off x="4673704" y="1355192"/>
            <a:ext cx="2254977" cy="633913"/>
          </a:xfrm>
          <a:prstGeom prst="rect">
            <a:avLst/>
          </a:prstGeom>
        </p:spPr>
      </p:pic>
      <p:sp>
        <p:nvSpPr>
          <p:cNvPr id="11" name="矢印: 右 10">
            <a:extLst>
              <a:ext uri="{FF2B5EF4-FFF2-40B4-BE49-F238E27FC236}">
                <a16:creationId xmlns:a16="http://schemas.microsoft.com/office/drawing/2014/main" id="{7AF8878B-89BE-48AC-9CA6-5FF09DB1EC7A}"/>
              </a:ext>
            </a:extLst>
          </p:cNvPr>
          <p:cNvSpPr/>
          <p:nvPr/>
        </p:nvSpPr>
        <p:spPr bwMode="auto">
          <a:xfrm rot="5400000">
            <a:off x="4926755" y="2086158"/>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7" name="角丸四角形吹き出し 12">
            <a:extLst>
              <a:ext uri="{FF2B5EF4-FFF2-40B4-BE49-F238E27FC236}">
                <a16:creationId xmlns:a16="http://schemas.microsoft.com/office/drawing/2014/main" id="{80A2A51E-729E-4244-9BFF-A3B93F3893B5}"/>
              </a:ext>
            </a:extLst>
          </p:cNvPr>
          <p:cNvSpPr/>
          <p:nvPr/>
        </p:nvSpPr>
        <p:spPr bwMode="auto">
          <a:xfrm>
            <a:off x="8876901" y="3304515"/>
            <a:ext cx="3161211" cy="3150605"/>
          </a:xfrm>
          <a:prstGeom prst="wedgeRoundRectCallout">
            <a:avLst>
              <a:gd name="adj1" fmla="val -147778"/>
              <a:gd name="adj2" fmla="val -4149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前回調査以降、</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日までに最も近い情報をご登録ください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死亡・確認不能の場合は死亡日、最終確認日に最も近い情報をご登録ください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5328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1740A28-7A3D-4D0B-A15C-01999355CB30}"/>
              </a:ext>
            </a:extLst>
          </p:cNvPr>
          <p:cNvPicPr>
            <a:picLocks noChangeAspect="1"/>
          </p:cNvPicPr>
          <p:nvPr/>
        </p:nvPicPr>
        <p:blipFill>
          <a:blip r:embed="rId2"/>
          <a:stretch>
            <a:fillRect/>
          </a:stretch>
        </p:blipFill>
        <p:spPr>
          <a:xfrm>
            <a:off x="986828" y="1037175"/>
            <a:ext cx="6521785" cy="1092256"/>
          </a:xfrm>
          <a:prstGeom prst="rect">
            <a:avLst/>
          </a:prstGeom>
        </p:spPr>
      </p:pic>
      <p:sp>
        <p:nvSpPr>
          <p:cNvPr id="16" name="角丸四角形吹き出し 12">
            <a:extLst>
              <a:ext uri="{FF2B5EF4-FFF2-40B4-BE49-F238E27FC236}">
                <a16:creationId xmlns:a16="http://schemas.microsoft.com/office/drawing/2014/main" id="{85D52E2A-97D1-4440-87DA-0BF27A5CB7AA}"/>
              </a:ext>
            </a:extLst>
          </p:cNvPr>
          <p:cNvSpPr/>
          <p:nvPr/>
        </p:nvSpPr>
        <p:spPr bwMode="auto">
          <a:xfrm>
            <a:off x="8618267" y="920162"/>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「生存・死亡・確認不能」</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を選択してください。</a:t>
            </a:r>
            <a:r>
              <a:rPr lang="ja-JP" altLang="en-US" sz="2000" strike="sngStrike"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た場合に最終追跡調査の身体所見画面が表示されます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41CC5564-7434-4DCD-B25E-E4BE4B736A26}"/>
              </a:ext>
            </a:extLst>
          </p:cNvPr>
          <p:cNvPicPr>
            <a:picLocks noChangeAspect="1"/>
          </p:cNvPicPr>
          <p:nvPr/>
        </p:nvPicPr>
        <p:blipFill>
          <a:blip r:embed="rId3"/>
          <a:stretch>
            <a:fillRect/>
          </a:stretch>
        </p:blipFill>
        <p:spPr>
          <a:xfrm>
            <a:off x="986828" y="2749014"/>
            <a:ext cx="9831030" cy="3992807"/>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34</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12-3.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a:t>
            </a:r>
            <a:r>
              <a:rPr lang="zh-TW" altLang="en-US" sz="4000" b="1" dirty="0">
                <a:solidFill>
                  <a:schemeClr val="tx2">
                    <a:lumMod val="75000"/>
                  </a:schemeClr>
                </a:solidFill>
                <a:latin typeface="游ゴシック" panose="020B0400000000000000" pitchFamily="50" charset="-128"/>
                <a:ea typeface="游ゴシック" panose="020B0400000000000000" pitchFamily="50" charset="-128"/>
              </a:rPr>
              <a:t>最終追跡調査</a:t>
            </a:r>
            <a:r>
              <a:rPr lang="en-US" altLang="zh-TW" sz="4000" b="1" dirty="0">
                <a:solidFill>
                  <a:schemeClr val="tx2">
                    <a:lumMod val="75000"/>
                  </a:schemeClr>
                </a:solidFill>
                <a:latin typeface="游ゴシック" panose="020B0400000000000000" pitchFamily="50" charset="-128"/>
                <a:ea typeface="游ゴシック" panose="020B0400000000000000" pitchFamily="50" charset="-128"/>
              </a:rPr>
              <a:t>_</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心エコー）</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4"/>
          <a:stretch>
            <a:fillRect/>
          </a:stretch>
        </p:blipFill>
        <p:spPr>
          <a:xfrm>
            <a:off x="10119504" y="14048"/>
            <a:ext cx="2072495" cy="683069"/>
          </a:xfrm>
          <a:prstGeom prst="rect">
            <a:avLst/>
          </a:prstGeom>
        </p:spPr>
      </p:pic>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5"/>
          <a:stretch>
            <a:fillRect/>
          </a:stretch>
        </p:blipFill>
        <p:spPr>
          <a:xfrm>
            <a:off x="1176950" y="3991335"/>
            <a:ext cx="1140737" cy="404181"/>
          </a:xfrm>
          <a:prstGeom prst="rect">
            <a:avLst/>
          </a:prstGeom>
        </p:spPr>
      </p:pic>
      <p:pic>
        <p:nvPicPr>
          <p:cNvPr id="10" name="図 9">
            <a:extLst>
              <a:ext uri="{FF2B5EF4-FFF2-40B4-BE49-F238E27FC236}">
                <a16:creationId xmlns:a16="http://schemas.microsoft.com/office/drawing/2014/main" id="{35D6B79B-7853-4AD4-AFAA-20139F4DDF6A}"/>
              </a:ext>
            </a:extLst>
          </p:cNvPr>
          <p:cNvPicPr>
            <a:picLocks noChangeAspect="1"/>
          </p:cNvPicPr>
          <p:nvPr/>
        </p:nvPicPr>
        <p:blipFill>
          <a:blip r:embed="rId5"/>
          <a:stretch>
            <a:fillRect/>
          </a:stretch>
        </p:blipFill>
        <p:spPr>
          <a:xfrm>
            <a:off x="4924038" y="1417586"/>
            <a:ext cx="2254977" cy="633913"/>
          </a:xfrm>
          <a:prstGeom prst="rect">
            <a:avLst/>
          </a:prstGeom>
        </p:spPr>
      </p:pic>
      <p:sp>
        <p:nvSpPr>
          <p:cNvPr id="11" name="矢印: 右 10">
            <a:extLst>
              <a:ext uri="{FF2B5EF4-FFF2-40B4-BE49-F238E27FC236}">
                <a16:creationId xmlns:a16="http://schemas.microsoft.com/office/drawing/2014/main" id="{ADCDB89F-C397-41AF-BAB4-A798A8AB5A04}"/>
              </a:ext>
            </a:extLst>
          </p:cNvPr>
          <p:cNvSpPr/>
          <p:nvPr/>
        </p:nvSpPr>
        <p:spPr bwMode="auto">
          <a:xfrm rot="5400000">
            <a:off x="5300030" y="2140775"/>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4" name="角丸四角形吹き出し 12">
            <a:extLst>
              <a:ext uri="{FF2B5EF4-FFF2-40B4-BE49-F238E27FC236}">
                <a16:creationId xmlns:a16="http://schemas.microsoft.com/office/drawing/2014/main" id="{BE2368BD-03CB-4EA1-AE7A-A2739061DDCB}"/>
              </a:ext>
            </a:extLst>
          </p:cNvPr>
          <p:cNvSpPr/>
          <p:nvPr/>
        </p:nvSpPr>
        <p:spPr bwMode="auto">
          <a:xfrm>
            <a:off x="8876901" y="3304515"/>
            <a:ext cx="3161211" cy="3150605"/>
          </a:xfrm>
          <a:prstGeom prst="wedgeRoundRectCallout">
            <a:avLst>
              <a:gd name="adj1" fmla="val -147778"/>
              <a:gd name="adj2" fmla="val -4149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前回調査以降、</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日までに最も近い情報をご登録ください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死亡・確認不能の場合は死亡日、最終確認日に最も近い情報をご登録ください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45648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702F07-F70C-4929-ADD9-66E5F97638DA}"/>
              </a:ext>
            </a:extLst>
          </p:cNvPr>
          <p:cNvPicPr>
            <a:picLocks noChangeAspect="1"/>
          </p:cNvPicPr>
          <p:nvPr/>
        </p:nvPicPr>
        <p:blipFill>
          <a:blip r:embed="rId2"/>
          <a:stretch>
            <a:fillRect/>
          </a:stretch>
        </p:blipFill>
        <p:spPr>
          <a:xfrm>
            <a:off x="1289246" y="2894699"/>
            <a:ext cx="9183041" cy="3710481"/>
          </a:xfrm>
          <a:prstGeom prst="rect">
            <a:avLst/>
          </a:prstGeom>
        </p:spPr>
      </p:pic>
      <p:pic>
        <p:nvPicPr>
          <p:cNvPr id="15" name="図 14">
            <a:extLst>
              <a:ext uri="{FF2B5EF4-FFF2-40B4-BE49-F238E27FC236}">
                <a16:creationId xmlns:a16="http://schemas.microsoft.com/office/drawing/2014/main" id="{186335FF-9D03-4ACE-BBEA-B6B476D81310}"/>
              </a:ext>
            </a:extLst>
          </p:cNvPr>
          <p:cNvPicPr>
            <a:picLocks noChangeAspect="1"/>
          </p:cNvPicPr>
          <p:nvPr/>
        </p:nvPicPr>
        <p:blipFill>
          <a:blip r:embed="rId3"/>
          <a:stretch>
            <a:fillRect/>
          </a:stretch>
        </p:blipFill>
        <p:spPr>
          <a:xfrm>
            <a:off x="842583" y="1037175"/>
            <a:ext cx="6521785" cy="1092256"/>
          </a:xfrm>
          <a:prstGeom prst="rect">
            <a:avLst/>
          </a:prstGeom>
        </p:spPr>
      </p:pic>
      <p:sp>
        <p:nvSpPr>
          <p:cNvPr id="4" name="スライド番号プレースホルダー 3">
            <a:extLst>
              <a:ext uri="{FF2B5EF4-FFF2-40B4-BE49-F238E27FC236}">
                <a16:creationId xmlns:a16="http://schemas.microsoft.com/office/drawing/2014/main" id="{45618536-4023-4AC9-BBC1-C32869EA6200}"/>
              </a:ext>
            </a:extLst>
          </p:cNvPr>
          <p:cNvSpPr>
            <a:spLocks noGrp="1"/>
          </p:cNvSpPr>
          <p:nvPr>
            <p:ph type="sldNum" sz="quarter" idx="12"/>
          </p:nvPr>
        </p:nvSpPr>
        <p:spPr/>
        <p:txBody>
          <a:bodyPr/>
          <a:lstStyle/>
          <a:p>
            <a:fld id="{1826DF21-67B9-4F7A-8C93-32D52CDE6E63}" type="slidenum">
              <a:rPr kumimoji="1" lang="ja-JP" altLang="en-US" smtClean="0"/>
              <a:t>35</a:t>
            </a:fld>
            <a:endParaRPr kumimoji="1" lang="ja-JP" altLang="en-US"/>
          </a:p>
        </p:txBody>
      </p:sp>
      <p:sp>
        <p:nvSpPr>
          <p:cNvPr id="5" name="タイトル 1">
            <a:extLst>
              <a:ext uri="{FF2B5EF4-FFF2-40B4-BE49-F238E27FC236}">
                <a16:creationId xmlns:a16="http://schemas.microsoft.com/office/drawing/2014/main" id="{7F925401-A3FE-4E23-8239-5EE0DC28509B}"/>
              </a:ext>
            </a:extLst>
          </p:cNvPr>
          <p:cNvSpPr txBox="1">
            <a:spLocks/>
          </p:cNvSpPr>
          <p:nvPr/>
        </p:nvSpPr>
        <p:spPr>
          <a:xfrm>
            <a:off x="28064" y="93337"/>
            <a:ext cx="11054281" cy="953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12.4.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a:t>
            </a:r>
            <a:r>
              <a:rPr lang="zh-TW" altLang="en-US" sz="4000" b="1" dirty="0">
                <a:solidFill>
                  <a:schemeClr val="tx2">
                    <a:lumMod val="75000"/>
                  </a:schemeClr>
                </a:solidFill>
                <a:latin typeface="游ゴシック" panose="020B0400000000000000" pitchFamily="50" charset="-128"/>
                <a:ea typeface="游ゴシック" panose="020B0400000000000000" pitchFamily="50" charset="-128"/>
              </a:rPr>
              <a:t>最終追跡調査</a:t>
            </a:r>
            <a:r>
              <a:rPr lang="en-US" altLang="zh-TW" sz="4000" b="1" dirty="0">
                <a:solidFill>
                  <a:schemeClr val="tx2">
                    <a:lumMod val="75000"/>
                  </a:schemeClr>
                </a:solidFill>
                <a:latin typeface="游ゴシック" panose="020B0400000000000000" pitchFamily="50" charset="-128"/>
                <a:ea typeface="游ゴシック" panose="020B0400000000000000" pitchFamily="50" charset="-128"/>
              </a:rPr>
              <a:t>_ </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CPX</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a:t>
            </a:r>
          </a:p>
        </p:txBody>
      </p:sp>
      <p:pic>
        <p:nvPicPr>
          <p:cNvPr id="6" name="図 5">
            <a:extLst>
              <a:ext uri="{FF2B5EF4-FFF2-40B4-BE49-F238E27FC236}">
                <a16:creationId xmlns:a16="http://schemas.microsoft.com/office/drawing/2014/main" id="{A2DCD8C4-173F-4A2B-8121-1C30C0D02F6F}"/>
              </a:ext>
            </a:extLst>
          </p:cNvPr>
          <p:cNvPicPr>
            <a:picLocks noChangeAspect="1"/>
          </p:cNvPicPr>
          <p:nvPr/>
        </p:nvPicPr>
        <p:blipFill>
          <a:blip r:embed="rId4"/>
          <a:stretch>
            <a:fillRect/>
          </a:stretch>
        </p:blipFill>
        <p:spPr>
          <a:xfrm>
            <a:off x="10119504" y="14048"/>
            <a:ext cx="2072495" cy="683069"/>
          </a:xfrm>
          <a:prstGeom prst="rect">
            <a:avLst/>
          </a:prstGeom>
        </p:spPr>
      </p:pic>
      <p:pic>
        <p:nvPicPr>
          <p:cNvPr id="13" name="図 12">
            <a:extLst>
              <a:ext uri="{FF2B5EF4-FFF2-40B4-BE49-F238E27FC236}">
                <a16:creationId xmlns:a16="http://schemas.microsoft.com/office/drawing/2014/main" id="{D83389E8-A466-410D-9D26-81416CFEFD39}"/>
              </a:ext>
            </a:extLst>
          </p:cNvPr>
          <p:cNvPicPr>
            <a:picLocks noChangeAspect="1"/>
          </p:cNvPicPr>
          <p:nvPr/>
        </p:nvPicPr>
        <p:blipFill>
          <a:blip r:embed="rId5"/>
          <a:stretch>
            <a:fillRect/>
          </a:stretch>
        </p:blipFill>
        <p:spPr>
          <a:xfrm>
            <a:off x="1195057" y="4265057"/>
            <a:ext cx="1204111" cy="404181"/>
          </a:xfrm>
          <a:prstGeom prst="rect">
            <a:avLst/>
          </a:prstGeom>
        </p:spPr>
      </p:pic>
      <p:pic>
        <p:nvPicPr>
          <p:cNvPr id="10" name="図 9">
            <a:extLst>
              <a:ext uri="{FF2B5EF4-FFF2-40B4-BE49-F238E27FC236}">
                <a16:creationId xmlns:a16="http://schemas.microsoft.com/office/drawing/2014/main" id="{1F365933-4E58-4254-AAD3-CC417DEBF8A1}"/>
              </a:ext>
            </a:extLst>
          </p:cNvPr>
          <p:cNvPicPr>
            <a:picLocks noChangeAspect="1"/>
          </p:cNvPicPr>
          <p:nvPr/>
        </p:nvPicPr>
        <p:blipFill>
          <a:blip r:embed="rId5"/>
          <a:stretch>
            <a:fillRect/>
          </a:stretch>
        </p:blipFill>
        <p:spPr>
          <a:xfrm>
            <a:off x="4968511" y="1394260"/>
            <a:ext cx="2254977" cy="633913"/>
          </a:xfrm>
          <a:prstGeom prst="rect">
            <a:avLst/>
          </a:prstGeom>
        </p:spPr>
      </p:pic>
      <p:sp>
        <p:nvSpPr>
          <p:cNvPr id="11" name="矢印: 右 10">
            <a:extLst>
              <a:ext uri="{FF2B5EF4-FFF2-40B4-BE49-F238E27FC236}">
                <a16:creationId xmlns:a16="http://schemas.microsoft.com/office/drawing/2014/main" id="{47B0F8E3-FFEE-41C2-973C-38B8CF31700E}"/>
              </a:ext>
            </a:extLst>
          </p:cNvPr>
          <p:cNvSpPr/>
          <p:nvPr/>
        </p:nvSpPr>
        <p:spPr bwMode="auto">
          <a:xfrm rot="5400000">
            <a:off x="5234573" y="2163288"/>
            <a:ext cx="510348"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4" name="角丸四角形吹き出し 12">
            <a:extLst>
              <a:ext uri="{FF2B5EF4-FFF2-40B4-BE49-F238E27FC236}">
                <a16:creationId xmlns:a16="http://schemas.microsoft.com/office/drawing/2014/main" id="{F465F33B-6CDA-49B5-AB1F-BCD39F49A13B}"/>
              </a:ext>
            </a:extLst>
          </p:cNvPr>
          <p:cNvSpPr/>
          <p:nvPr/>
        </p:nvSpPr>
        <p:spPr bwMode="auto">
          <a:xfrm>
            <a:off x="8401594" y="918821"/>
            <a:ext cx="3161211" cy="1622111"/>
          </a:xfrm>
          <a:prstGeom prst="wedgeRoundRectCallout">
            <a:avLst>
              <a:gd name="adj1" fmla="val -95369"/>
              <a:gd name="adj2" fmla="val -3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「生存・死亡・確認不能」</a:t>
            </a:r>
            <a:r>
              <a:rPr lang="ja-JP" altLang="en-US" sz="2000"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を選択してください。</a:t>
            </a:r>
            <a:r>
              <a:rPr lang="ja-JP" altLang="en-US" sz="2000" strike="sngStrike" dirty="0">
                <a:solidFill>
                  <a:schemeClr val="tx1"/>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た場合に最終追跡調査の身体所見画面が表示されます</a:t>
            </a:r>
            <a:endParaRPr lang="en-US" altLang="ja-JP" sz="20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角丸四角形吹き出し 12">
            <a:extLst>
              <a:ext uri="{FF2B5EF4-FFF2-40B4-BE49-F238E27FC236}">
                <a16:creationId xmlns:a16="http://schemas.microsoft.com/office/drawing/2014/main" id="{4F88AD10-DCE8-41CA-B6DD-D3107F863875}"/>
              </a:ext>
            </a:extLst>
          </p:cNvPr>
          <p:cNvSpPr/>
          <p:nvPr/>
        </p:nvSpPr>
        <p:spPr bwMode="auto">
          <a:xfrm>
            <a:off x="8891681" y="3454575"/>
            <a:ext cx="3161211" cy="3150605"/>
          </a:xfrm>
          <a:prstGeom prst="wedgeRoundRectCallout">
            <a:avLst>
              <a:gd name="adj1" fmla="val -147778"/>
              <a:gd name="adj2" fmla="val -4149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前回調査以降、</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年</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12</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月</a:t>
            </a: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日までに最も近い情報をご登録ください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死亡・確認不能の場合は死亡日、最終確認日に最も近い情報をご登録ください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4117828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B9A6415-A7CE-4479-85AE-ABF8D2922D1B}"/>
              </a:ext>
            </a:extLst>
          </p:cNvPr>
          <p:cNvPicPr>
            <a:picLocks noChangeAspect="1"/>
          </p:cNvPicPr>
          <p:nvPr/>
        </p:nvPicPr>
        <p:blipFill>
          <a:blip r:embed="rId3"/>
          <a:stretch>
            <a:fillRect/>
          </a:stretch>
        </p:blipFill>
        <p:spPr>
          <a:xfrm>
            <a:off x="3563789" y="4002151"/>
            <a:ext cx="5350856" cy="1951232"/>
          </a:xfrm>
          <a:prstGeom prst="rect">
            <a:avLst/>
          </a:prstGeom>
        </p:spPr>
      </p:pic>
      <p:pic>
        <p:nvPicPr>
          <p:cNvPr id="5" name="図 4">
            <a:extLst>
              <a:ext uri="{FF2B5EF4-FFF2-40B4-BE49-F238E27FC236}">
                <a16:creationId xmlns:a16="http://schemas.microsoft.com/office/drawing/2014/main" id="{C9843D35-8A44-4E00-82CE-C2DE567D9416}"/>
              </a:ext>
            </a:extLst>
          </p:cNvPr>
          <p:cNvPicPr>
            <a:picLocks noChangeAspect="1"/>
          </p:cNvPicPr>
          <p:nvPr/>
        </p:nvPicPr>
        <p:blipFill>
          <a:blip r:embed="rId4"/>
          <a:stretch>
            <a:fillRect/>
          </a:stretch>
        </p:blipFill>
        <p:spPr>
          <a:xfrm>
            <a:off x="186247" y="843281"/>
            <a:ext cx="9227024" cy="2406774"/>
          </a:xfrm>
          <a:prstGeom prst="rect">
            <a:avLst/>
          </a:prstGeom>
        </p:spPr>
      </p:pic>
      <p:sp>
        <p:nvSpPr>
          <p:cNvPr id="2" name="タイトル 1"/>
          <p:cNvSpPr>
            <a:spLocks noGrp="1"/>
          </p:cNvSpPr>
          <p:nvPr>
            <p:ph type="title"/>
          </p:nvPr>
        </p:nvSpPr>
        <p:spPr>
          <a:xfrm>
            <a:off x="99588" y="57279"/>
            <a:ext cx="10674036" cy="953271"/>
          </a:xfrm>
        </p:spPr>
        <p:txBody>
          <a:bodyPr>
            <a:normAutofit fontScale="90000"/>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13.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の説明（心臓リハビリテーションの経過）</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36</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8543453" y="843614"/>
            <a:ext cx="3302050" cy="1249033"/>
          </a:xfrm>
          <a:prstGeom prst="wedgeRoundRectCallout">
            <a:avLst>
              <a:gd name="adj1" fmla="val -52116"/>
              <a:gd name="adj2" fmla="val 74987"/>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退院後の心臓リハビリテーションを施行した場合、「あり」を選択してください。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427909" y="2588337"/>
            <a:ext cx="155329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5"/>
          <a:stretch>
            <a:fillRect/>
          </a:stretch>
        </p:blipFill>
        <p:spPr>
          <a:xfrm>
            <a:off x="10421664" y="14048"/>
            <a:ext cx="1770335" cy="583481"/>
          </a:xfrm>
          <a:prstGeom prst="rect">
            <a:avLst/>
          </a:prstGeom>
        </p:spPr>
      </p:pic>
      <p:sp>
        <p:nvSpPr>
          <p:cNvPr id="21" name="矢印: 右 20">
            <a:extLst>
              <a:ext uri="{FF2B5EF4-FFF2-40B4-BE49-F238E27FC236}">
                <a16:creationId xmlns:a16="http://schemas.microsoft.com/office/drawing/2014/main" id="{CC547203-1E18-4E01-ADC9-0C21AAB4FD80}"/>
              </a:ext>
            </a:extLst>
          </p:cNvPr>
          <p:cNvSpPr/>
          <p:nvPr/>
        </p:nvSpPr>
        <p:spPr bwMode="auto">
          <a:xfrm rot="5400000">
            <a:off x="4699535" y="3144729"/>
            <a:ext cx="97639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22" name="角丸四角形吹き出し 12">
            <a:extLst>
              <a:ext uri="{FF2B5EF4-FFF2-40B4-BE49-F238E27FC236}">
                <a16:creationId xmlns:a16="http://schemas.microsoft.com/office/drawing/2014/main" id="{457799FF-B1C5-41A8-96DC-E18C0D089B04}"/>
              </a:ext>
            </a:extLst>
          </p:cNvPr>
          <p:cNvSpPr/>
          <p:nvPr/>
        </p:nvSpPr>
        <p:spPr bwMode="auto">
          <a:xfrm>
            <a:off x="7817444" y="3874917"/>
            <a:ext cx="3161211" cy="976397"/>
          </a:xfrm>
          <a:prstGeom prst="wedgeRoundRectCallout">
            <a:avLst>
              <a:gd name="adj1" fmla="val -125153"/>
              <a:gd name="adj2" fmla="val -16340"/>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退院以降、心リハを施行した場合、詳細情報をご登録ください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28DC527B-ABFF-445F-BF7D-A7A2078A7051}"/>
              </a:ext>
            </a:extLst>
          </p:cNvPr>
          <p:cNvSpPr/>
          <p:nvPr/>
        </p:nvSpPr>
        <p:spPr bwMode="auto">
          <a:xfrm>
            <a:off x="3477418" y="2419341"/>
            <a:ext cx="526823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D0966674-912A-4FA1-9678-37D8B6353F73}"/>
              </a:ext>
            </a:extLst>
          </p:cNvPr>
          <p:cNvSpPr/>
          <p:nvPr/>
        </p:nvSpPr>
        <p:spPr bwMode="auto">
          <a:xfrm>
            <a:off x="3192597" y="1337244"/>
            <a:ext cx="207652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吹き出し 12">
            <a:extLst>
              <a:ext uri="{FF2B5EF4-FFF2-40B4-BE49-F238E27FC236}">
                <a16:creationId xmlns:a16="http://schemas.microsoft.com/office/drawing/2014/main" id="{34399A9E-0739-415A-A302-122E673C4FED}"/>
              </a:ext>
            </a:extLst>
          </p:cNvPr>
          <p:cNvSpPr/>
          <p:nvPr/>
        </p:nvSpPr>
        <p:spPr bwMode="auto">
          <a:xfrm>
            <a:off x="186247" y="3570870"/>
            <a:ext cx="3161211" cy="2443849"/>
          </a:xfrm>
          <a:prstGeom prst="wedgeRoundRectCallout">
            <a:avLst>
              <a:gd name="adj1" fmla="val 51265"/>
              <a:gd name="adj2" fmla="val -13283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2019/12/31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までに複数回心リハを施行された場合は、</a:t>
            </a: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施行期間ごとに複数回</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「追加：心臓リハビリテーションの経過」をクリックして</a:t>
            </a: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登録して</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108715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C4E873A-5DB0-467D-949F-85AA020BB5BB}"/>
              </a:ext>
            </a:extLst>
          </p:cNvPr>
          <p:cNvPicPr>
            <a:picLocks noChangeAspect="1"/>
          </p:cNvPicPr>
          <p:nvPr/>
        </p:nvPicPr>
        <p:blipFill>
          <a:blip r:embed="rId3"/>
          <a:stretch>
            <a:fillRect/>
          </a:stretch>
        </p:blipFill>
        <p:spPr>
          <a:xfrm>
            <a:off x="3347458" y="3931376"/>
            <a:ext cx="6350326" cy="2863997"/>
          </a:xfrm>
          <a:prstGeom prst="rect">
            <a:avLst/>
          </a:prstGeom>
        </p:spPr>
      </p:pic>
      <p:pic>
        <p:nvPicPr>
          <p:cNvPr id="6" name="図 5">
            <a:extLst>
              <a:ext uri="{FF2B5EF4-FFF2-40B4-BE49-F238E27FC236}">
                <a16:creationId xmlns:a16="http://schemas.microsoft.com/office/drawing/2014/main" id="{75C5B66D-1CC4-494A-A4CF-939CD4C8EE9D}"/>
              </a:ext>
            </a:extLst>
          </p:cNvPr>
          <p:cNvPicPr>
            <a:picLocks noChangeAspect="1"/>
          </p:cNvPicPr>
          <p:nvPr/>
        </p:nvPicPr>
        <p:blipFill>
          <a:blip r:embed="rId4"/>
          <a:stretch>
            <a:fillRect/>
          </a:stretch>
        </p:blipFill>
        <p:spPr>
          <a:xfrm>
            <a:off x="186247" y="904617"/>
            <a:ext cx="11055918" cy="2476627"/>
          </a:xfrm>
          <a:prstGeom prst="rect">
            <a:avLst/>
          </a:prstGeom>
        </p:spPr>
      </p:pic>
      <p:sp>
        <p:nvSpPr>
          <p:cNvPr id="2" name="タイトル 1"/>
          <p:cNvSpPr>
            <a:spLocks noGrp="1"/>
          </p:cNvSpPr>
          <p:nvPr>
            <p:ph type="title"/>
          </p:nvPr>
        </p:nvSpPr>
        <p:spPr>
          <a:xfrm>
            <a:off x="99587" y="57279"/>
            <a:ext cx="11063335" cy="953271"/>
          </a:xfrm>
        </p:spPr>
        <p:txBody>
          <a:bodyPr>
            <a:normAutofit fontScale="90000"/>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14. CRF</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の説明（入院を必要とする心血管イベント）</a:t>
            </a:r>
          </a:p>
        </p:txBody>
      </p:sp>
      <p:sp>
        <p:nvSpPr>
          <p:cNvPr id="4" name="スライド番号プレースホルダー 3">
            <a:extLst>
              <a:ext uri="{FF2B5EF4-FFF2-40B4-BE49-F238E27FC236}">
                <a16:creationId xmlns:a16="http://schemas.microsoft.com/office/drawing/2014/main" id="{EB639EF7-55E2-4DE2-955E-370ED34E7717}"/>
              </a:ext>
            </a:extLst>
          </p:cNvPr>
          <p:cNvSpPr>
            <a:spLocks noGrp="1"/>
          </p:cNvSpPr>
          <p:nvPr>
            <p:ph type="sldNum" sz="quarter" idx="12"/>
          </p:nvPr>
        </p:nvSpPr>
        <p:spPr/>
        <p:txBody>
          <a:bodyPr/>
          <a:lstStyle/>
          <a:p>
            <a:fld id="{1826DF21-67B9-4F7A-8C93-32D52CDE6E63}" type="slidenum">
              <a:rPr kumimoji="1" lang="ja-JP" altLang="en-US" smtClean="0"/>
              <a:t>37</a:t>
            </a:fld>
            <a:endParaRPr kumimoji="1" lang="ja-JP" altLang="en-US"/>
          </a:p>
        </p:txBody>
      </p:sp>
      <p:sp>
        <p:nvSpPr>
          <p:cNvPr id="14" name="角丸四角形吹き出し 12">
            <a:extLst>
              <a:ext uri="{FF2B5EF4-FFF2-40B4-BE49-F238E27FC236}">
                <a16:creationId xmlns:a16="http://schemas.microsoft.com/office/drawing/2014/main" id="{7BDDE5E0-7293-48E7-9B8F-9E0FBD7B536C}"/>
              </a:ext>
            </a:extLst>
          </p:cNvPr>
          <p:cNvSpPr/>
          <p:nvPr/>
        </p:nvSpPr>
        <p:spPr bwMode="auto">
          <a:xfrm>
            <a:off x="8610600" y="828480"/>
            <a:ext cx="3302050" cy="1249033"/>
          </a:xfrm>
          <a:prstGeom prst="wedgeRoundRectCallout">
            <a:avLst>
              <a:gd name="adj1" fmla="val -52939"/>
              <a:gd name="adj2" fmla="val 87309"/>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退院後の入院を要する心血管イベントが発症した場合、「あり」を選択してください。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8C2F34A3-AC9E-4A6F-8CD1-7AC2B106532D}"/>
              </a:ext>
            </a:extLst>
          </p:cNvPr>
          <p:cNvSpPr/>
          <p:nvPr/>
        </p:nvSpPr>
        <p:spPr bwMode="auto">
          <a:xfrm>
            <a:off x="319267" y="2940152"/>
            <a:ext cx="155329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F0DE653-8731-4D3E-BE79-0359CC2E20B1}"/>
              </a:ext>
            </a:extLst>
          </p:cNvPr>
          <p:cNvPicPr>
            <a:picLocks noChangeAspect="1"/>
          </p:cNvPicPr>
          <p:nvPr/>
        </p:nvPicPr>
        <p:blipFill>
          <a:blip r:embed="rId5"/>
          <a:stretch>
            <a:fillRect/>
          </a:stretch>
        </p:blipFill>
        <p:spPr>
          <a:xfrm>
            <a:off x="10943576" y="14048"/>
            <a:ext cx="1248423" cy="411465"/>
          </a:xfrm>
          <a:prstGeom prst="rect">
            <a:avLst/>
          </a:prstGeom>
        </p:spPr>
      </p:pic>
      <p:sp>
        <p:nvSpPr>
          <p:cNvPr id="21" name="矢印: 右 20">
            <a:extLst>
              <a:ext uri="{FF2B5EF4-FFF2-40B4-BE49-F238E27FC236}">
                <a16:creationId xmlns:a16="http://schemas.microsoft.com/office/drawing/2014/main" id="{CC547203-1E18-4E01-ADC9-0C21AAB4FD80}"/>
              </a:ext>
            </a:extLst>
          </p:cNvPr>
          <p:cNvSpPr/>
          <p:nvPr/>
        </p:nvSpPr>
        <p:spPr bwMode="auto">
          <a:xfrm rot="5400000">
            <a:off x="4699535" y="3144729"/>
            <a:ext cx="97639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22" name="角丸四角形吹き出し 12">
            <a:extLst>
              <a:ext uri="{FF2B5EF4-FFF2-40B4-BE49-F238E27FC236}">
                <a16:creationId xmlns:a16="http://schemas.microsoft.com/office/drawing/2014/main" id="{457799FF-B1C5-41A8-96DC-E18C0D089B04}"/>
              </a:ext>
            </a:extLst>
          </p:cNvPr>
          <p:cNvSpPr/>
          <p:nvPr/>
        </p:nvSpPr>
        <p:spPr bwMode="auto">
          <a:xfrm>
            <a:off x="7782365" y="3622190"/>
            <a:ext cx="4223388" cy="1102436"/>
          </a:xfrm>
          <a:prstGeom prst="wedgeRoundRectCallout">
            <a:avLst>
              <a:gd name="adj1" fmla="val -114412"/>
              <a:gd name="adj2" fmla="val -566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退院以降、新たに入院を必要とする心血管イベントが発生した場合、詳細情報をご登録ください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28DC527B-ABFF-445F-BF7D-A7A2078A7051}"/>
              </a:ext>
            </a:extLst>
          </p:cNvPr>
          <p:cNvSpPr/>
          <p:nvPr/>
        </p:nvSpPr>
        <p:spPr bwMode="auto">
          <a:xfrm>
            <a:off x="3563789" y="2555226"/>
            <a:ext cx="526823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D0966674-912A-4FA1-9678-37D8B6353F73}"/>
              </a:ext>
            </a:extLst>
          </p:cNvPr>
          <p:cNvSpPr/>
          <p:nvPr/>
        </p:nvSpPr>
        <p:spPr bwMode="auto">
          <a:xfrm>
            <a:off x="3192597" y="1337244"/>
            <a:ext cx="2076520" cy="3524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吹き出し 12">
            <a:extLst>
              <a:ext uri="{FF2B5EF4-FFF2-40B4-BE49-F238E27FC236}">
                <a16:creationId xmlns:a16="http://schemas.microsoft.com/office/drawing/2014/main" id="{34399A9E-0739-415A-A302-122E673C4FED}"/>
              </a:ext>
            </a:extLst>
          </p:cNvPr>
          <p:cNvSpPr/>
          <p:nvPr/>
        </p:nvSpPr>
        <p:spPr bwMode="auto">
          <a:xfrm>
            <a:off x="186247" y="3570870"/>
            <a:ext cx="3161211" cy="2443849"/>
          </a:xfrm>
          <a:prstGeom prst="wedgeRoundRectCallout">
            <a:avLst>
              <a:gd name="adj1" fmla="val 51265"/>
              <a:gd name="adj2" fmla="val -13283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2019/12/31</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までに複数回入院を必要とするイベントが発生した場合は、</a:t>
            </a: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施行期間ごとに複数回</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「追加：心臓リハビリテーションの経過」をクリックして</a:t>
            </a: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cs typeface="Meiryo UI" panose="020B0604030504040204" pitchFamily="50" charset="-128"/>
              </a:rPr>
              <a:t>登録して</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ください</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262502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E5E3181-4513-43E2-94F7-9B1FD9BF4556}"/>
              </a:ext>
            </a:extLst>
          </p:cNvPr>
          <p:cNvPicPr>
            <a:picLocks noChangeAspect="1"/>
          </p:cNvPicPr>
          <p:nvPr/>
        </p:nvPicPr>
        <p:blipFill>
          <a:blip r:embed="rId3"/>
          <a:stretch>
            <a:fillRect/>
          </a:stretch>
        </p:blipFill>
        <p:spPr>
          <a:xfrm>
            <a:off x="2504792" y="3269149"/>
            <a:ext cx="3714939" cy="1618566"/>
          </a:xfrm>
          <a:prstGeom prst="rect">
            <a:avLst/>
          </a:prstGeom>
        </p:spPr>
      </p:pic>
      <p:sp>
        <p:nvSpPr>
          <p:cNvPr id="23" name="角丸四角形吹き出し 12">
            <a:extLst>
              <a:ext uri="{FF2B5EF4-FFF2-40B4-BE49-F238E27FC236}">
                <a16:creationId xmlns:a16="http://schemas.microsoft.com/office/drawing/2014/main" id="{0E5E2A34-A704-46C7-B255-A397A33DC3DD}"/>
              </a:ext>
            </a:extLst>
          </p:cNvPr>
          <p:cNvSpPr/>
          <p:nvPr/>
        </p:nvSpPr>
        <p:spPr bwMode="auto">
          <a:xfrm>
            <a:off x="6717772" y="2887113"/>
            <a:ext cx="4530241" cy="1932614"/>
          </a:xfrm>
          <a:prstGeom prst="wedgeRoundRectCallout">
            <a:avLst>
              <a:gd name="adj1" fmla="val -99663"/>
              <a:gd name="adj2" fmla="val -1973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「アクション」から「完了」を選択し、「実行」ボタンをクリックする</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446156BC-BEC6-47B4-A2BC-619D4BF06BFE}"/>
              </a:ext>
            </a:extLst>
          </p:cNvPr>
          <p:cNvPicPr>
            <a:picLocks noChangeAspect="1"/>
          </p:cNvPicPr>
          <p:nvPr/>
        </p:nvPicPr>
        <p:blipFill>
          <a:blip r:embed="rId4"/>
          <a:stretch>
            <a:fillRect/>
          </a:stretch>
        </p:blipFill>
        <p:spPr>
          <a:xfrm>
            <a:off x="438739" y="926087"/>
            <a:ext cx="4696976" cy="2024919"/>
          </a:xfrm>
          <a:prstGeom prst="rect">
            <a:avLst/>
          </a:prstGeom>
        </p:spPr>
      </p:pic>
      <p:sp>
        <p:nvSpPr>
          <p:cNvPr id="2" name="タイトル 1"/>
          <p:cNvSpPr>
            <a:spLocks noGrp="1"/>
          </p:cNvSpPr>
          <p:nvPr>
            <p:ph type="title"/>
          </p:nvPr>
        </p:nvSpPr>
        <p:spPr>
          <a:xfrm>
            <a:off x="1192037" y="-14647"/>
            <a:ext cx="8229600" cy="953271"/>
          </a:xfrm>
        </p:spPr>
        <p:txBody>
          <a:bodyPr>
            <a:normAutofit fontScale="90000"/>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15</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登録完了症例のステータス変更方法</a:t>
            </a:r>
          </a:p>
        </p:txBody>
      </p:sp>
      <p:sp>
        <p:nvSpPr>
          <p:cNvPr id="4" name="スライド番号プレースホルダー 3">
            <a:extLst>
              <a:ext uri="{FF2B5EF4-FFF2-40B4-BE49-F238E27FC236}">
                <a16:creationId xmlns:a16="http://schemas.microsoft.com/office/drawing/2014/main" id="{50DC8CDC-C7AB-4731-ABBD-1A556DE926F3}"/>
              </a:ext>
            </a:extLst>
          </p:cNvPr>
          <p:cNvSpPr>
            <a:spLocks noGrp="1"/>
          </p:cNvSpPr>
          <p:nvPr>
            <p:ph type="sldNum" sz="quarter" idx="12"/>
          </p:nvPr>
        </p:nvSpPr>
        <p:spPr/>
        <p:txBody>
          <a:bodyPr/>
          <a:lstStyle/>
          <a:p>
            <a:fld id="{1826DF21-67B9-4F7A-8C93-32D52CDE6E63}" type="slidenum">
              <a:rPr kumimoji="1" lang="ja-JP" altLang="en-US" smtClean="0"/>
              <a:t>38</a:t>
            </a:fld>
            <a:endParaRPr kumimoji="1" lang="ja-JP" altLang="en-US"/>
          </a:p>
        </p:txBody>
      </p:sp>
      <p:sp>
        <p:nvSpPr>
          <p:cNvPr id="12" name="角丸四角形吹き出し 12">
            <a:extLst>
              <a:ext uri="{FF2B5EF4-FFF2-40B4-BE49-F238E27FC236}">
                <a16:creationId xmlns:a16="http://schemas.microsoft.com/office/drawing/2014/main" id="{F27A058F-639E-474D-A78B-AC7EC2F60971}"/>
              </a:ext>
            </a:extLst>
          </p:cNvPr>
          <p:cNvSpPr/>
          <p:nvPr/>
        </p:nvSpPr>
        <p:spPr bwMode="auto">
          <a:xfrm>
            <a:off x="5193053" y="783135"/>
            <a:ext cx="1458844" cy="320640"/>
          </a:xfrm>
          <a:prstGeom prst="wedgeRoundRectCallout">
            <a:avLst>
              <a:gd name="adj1" fmla="val -199354"/>
              <a:gd name="adj2" fmla="val 41543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入力途中</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3" name="角丸四角形吹き出し 12">
            <a:extLst>
              <a:ext uri="{FF2B5EF4-FFF2-40B4-BE49-F238E27FC236}">
                <a16:creationId xmlns:a16="http://schemas.microsoft.com/office/drawing/2014/main" id="{2C444325-41D6-4753-A71C-619F6E8DCC81}"/>
              </a:ext>
            </a:extLst>
          </p:cNvPr>
          <p:cNvSpPr/>
          <p:nvPr/>
        </p:nvSpPr>
        <p:spPr bwMode="auto">
          <a:xfrm>
            <a:off x="6711030" y="1263729"/>
            <a:ext cx="3674200" cy="953271"/>
          </a:xfrm>
          <a:prstGeom prst="wedgeRoundRectCallout">
            <a:avLst>
              <a:gd name="adj1" fmla="val -110626"/>
              <a:gd name="adj2" fmla="val 5567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入力途中でありアラート確認し、必要に応じデータ修正</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5" name="角丸四角形吹き出し 12">
            <a:extLst>
              <a:ext uri="{FF2B5EF4-FFF2-40B4-BE49-F238E27FC236}">
                <a16:creationId xmlns:a16="http://schemas.microsoft.com/office/drawing/2014/main" id="{097C0FB5-9D65-4335-9E49-9C4437567C19}"/>
              </a:ext>
            </a:extLst>
          </p:cNvPr>
          <p:cNvSpPr/>
          <p:nvPr/>
        </p:nvSpPr>
        <p:spPr bwMode="auto">
          <a:xfrm>
            <a:off x="5708182" y="2498636"/>
            <a:ext cx="1617624" cy="320640"/>
          </a:xfrm>
          <a:prstGeom prst="wedgeRoundRectCallout">
            <a:avLst>
              <a:gd name="adj1" fmla="val -201388"/>
              <a:gd name="adj2" fmla="val 15861"/>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入力完了</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01AFACF9-B863-4CA7-809A-CF77406BB8F8}"/>
              </a:ext>
            </a:extLst>
          </p:cNvPr>
          <p:cNvPicPr>
            <a:picLocks noChangeAspect="1"/>
          </p:cNvPicPr>
          <p:nvPr/>
        </p:nvPicPr>
        <p:blipFill>
          <a:blip r:embed="rId5"/>
          <a:stretch>
            <a:fillRect/>
          </a:stretch>
        </p:blipFill>
        <p:spPr>
          <a:xfrm>
            <a:off x="9886384" y="14048"/>
            <a:ext cx="2305616" cy="759903"/>
          </a:xfrm>
          <a:prstGeom prst="rect">
            <a:avLst/>
          </a:prstGeom>
        </p:spPr>
      </p:pic>
      <p:sp>
        <p:nvSpPr>
          <p:cNvPr id="19" name="矢印: 右 18">
            <a:extLst>
              <a:ext uri="{FF2B5EF4-FFF2-40B4-BE49-F238E27FC236}">
                <a16:creationId xmlns:a16="http://schemas.microsoft.com/office/drawing/2014/main" id="{2071E67C-78EA-411D-B270-FA46A3ACB204}"/>
              </a:ext>
            </a:extLst>
          </p:cNvPr>
          <p:cNvSpPr/>
          <p:nvPr/>
        </p:nvSpPr>
        <p:spPr bwMode="auto">
          <a:xfrm rot="5400000">
            <a:off x="2896644" y="2750271"/>
            <a:ext cx="35427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20" name="角丸四角形吹き出し 12">
            <a:extLst>
              <a:ext uri="{FF2B5EF4-FFF2-40B4-BE49-F238E27FC236}">
                <a16:creationId xmlns:a16="http://schemas.microsoft.com/office/drawing/2014/main" id="{2E66511D-897C-4725-B716-3C54F68A75D4}"/>
              </a:ext>
            </a:extLst>
          </p:cNvPr>
          <p:cNvSpPr/>
          <p:nvPr/>
        </p:nvSpPr>
        <p:spPr bwMode="auto">
          <a:xfrm>
            <a:off x="81481" y="3068001"/>
            <a:ext cx="2423311" cy="1657248"/>
          </a:xfrm>
          <a:prstGeom prst="wedgeRoundRectCallout">
            <a:avLst>
              <a:gd name="adj1" fmla="val 54418"/>
              <a:gd name="adj2" fmla="val 2762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「登録完了」した</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調査票にチェック</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を入れる</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AF15D86A-397E-4D93-9CF7-FDA12D608825}"/>
              </a:ext>
            </a:extLst>
          </p:cNvPr>
          <p:cNvPicPr>
            <a:picLocks noChangeAspect="1"/>
          </p:cNvPicPr>
          <p:nvPr/>
        </p:nvPicPr>
        <p:blipFill>
          <a:blip r:embed="rId6"/>
          <a:stretch>
            <a:fillRect/>
          </a:stretch>
        </p:blipFill>
        <p:spPr>
          <a:xfrm>
            <a:off x="7170971" y="2951006"/>
            <a:ext cx="2394301" cy="1165419"/>
          </a:xfrm>
          <a:prstGeom prst="rect">
            <a:avLst/>
          </a:prstGeom>
        </p:spPr>
      </p:pic>
      <p:pic>
        <p:nvPicPr>
          <p:cNvPr id="25" name="図 24">
            <a:extLst>
              <a:ext uri="{FF2B5EF4-FFF2-40B4-BE49-F238E27FC236}">
                <a16:creationId xmlns:a16="http://schemas.microsoft.com/office/drawing/2014/main" id="{8BABF5EF-A2DD-4200-89E6-DDA21B0C1076}"/>
              </a:ext>
            </a:extLst>
          </p:cNvPr>
          <p:cNvPicPr>
            <a:picLocks noChangeAspect="1"/>
          </p:cNvPicPr>
          <p:nvPr/>
        </p:nvPicPr>
        <p:blipFill>
          <a:blip r:embed="rId7"/>
          <a:stretch>
            <a:fillRect/>
          </a:stretch>
        </p:blipFill>
        <p:spPr>
          <a:xfrm>
            <a:off x="2964981" y="5291718"/>
            <a:ext cx="2910717" cy="1544715"/>
          </a:xfrm>
          <a:prstGeom prst="rect">
            <a:avLst/>
          </a:prstGeom>
        </p:spPr>
      </p:pic>
      <p:sp>
        <p:nvSpPr>
          <p:cNvPr id="26" name="矢印: 右 25">
            <a:extLst>
              <a:ext uri="{FF2B5EF4-FFF2-40B4-BE49-F238E27FC236}">
                <a16:creationId xmlns:a16="http://schemas.microsoft.com/office/drawing/2014/main" id="{21696856-05F9-4E2B-B55C-6ACA49BA608A}"/>
              </a:ext>
            </a:extLst>
          </p:cNvPr>
          <p:cNvSpPr/>
          <p:nvPr/>
        </p:nvSpPr>
        <p:spPr bwMode="auto">
          <a:xfrm rot="5400000">
            <a:off x="4185121" y="4822170"/>
            <a:ext cx="35427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27" name="角丸四角形吹き出し 12">
            <a:extLst>
              <a:ext uri="{FF2B5EF4-FFF2-40B4-BE49-F238E27FC236}">
                <a16:creationId xmlns:a16="http://schemas.microsoft.com/office/drawing/2014/main" id="{581E965A-D08D-462B-A189-AE5BE0C1A76D}"/>
              </a:ext>
            </a:extLst>
          </p:cNvPr>
          <p:cNvSpPr/>
          <p:nvPr/>
        </p:nvSpPr>
        <p:spPr bwMode="auto">
          <a:xfrm>
            <a:off x="7325805" y="5291718"/>
            <a:ext cx="4108721" cy="953271"/>
          </a:xfrm>
          <a:prstGeom prst="wedgeRoundRectCallout">
            <a:avLst>
              <a:gd name="adj1" fmla="val -92392"/>
              <a:gd name="adj2" fmla="val 1958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完了」を実行した症例は</a:t>
            </a:r>
            <a:endParaRPr lang="en-US" altLang="ja-JP"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すべて緑の完了ステータスとなる</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65061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031CA80-1828-43F9-8ED3-5CBDC90C1575}"/>
              </a:ext>
            </a:extLst>
          </p:cNvPr>
          <p:cNvPicPr>
            <a:picLocks noChangeAspect="1"/>
          </p:cNvPicPr>
          <p:nvPr/>
        </p:nvPicPr>
        <p:blipFill>
          <a:blip r:embed="rId2"/>
          <a:stretch>
            <a:fillRect/>
          </a:stretch>
        </p:blipFill>
        <p:spPr>
          <a:xfrm>
            <a:off x="426282" y="1948822"/>
            <a:ext cx="8007762" cy="2387723"/>
          </a:xfrm>
          <a:prstGeom prst="rect">
            <a:avLst/>
          </a:prstGeom>
        </p:spPr>
      </p:pic>
      <p:sp>
        <p:nvSpPr>
          <p:cNvPr id="2" name="コンテンツ プレースホルダー 1">
            <a:extLst>
              <a:ext uri="{FF2B5EF4-FFF2-40B4-BE49-F238E27FC236}">
                <a16:creationId xmlns:a16="http://schemas.microsoft.com/office/drawing/2014/main" id="{ADC1E427-2ABC-4F54-B0BA-8B1829D34BED}"/>
              </a:ext>
            </a:extLst>
          </p:cNvPr>
          <p:cNvSpPr>
            <a:spLocks noGrp="1"/>
          </p:cNvSpPr>
          <p:nvPr>
            <p:ph idx="1"/>
          </p:nvPr>
        </p:nvSpPr>
        <p:spPr>
          <a:xfrm>
            <a:off x="1091381" y="1227910"/>
            <a:ext cx="9670026" cy="4898254"/>
          </a:xfrm>
        </p:spPr>
        <p:txBody>
          <a:bodyPr/>
          <a:lstStyle/>
          <a:p>
            <a:r>
              <a:rPr lang="ja-JP" altLang="en-US" dirty="0">
                <a:latin typeface="游ゴシック" panose="020B0400000000000000" pitchFamily="50" charset="-128"/>
                <a:ea typeface="游ゴシック" panose="020B0400000000000000" pitchFamily="50" charset="-128"/>
              </a:rPr>
              <a:t>黒色アラート ➡ 解決するまでフォーム保存ができません</a:t>
            </a:r>
            <a:endParaRPr lang="en-US" altLang="ja-JP" dirty="0">
              <a:latin typeface="游ゴシック" panose="020B0400000000000000" pitchFamily="50" charset="-128"/>
              <a:ea typeface="游ゴシック" panose="020B0400000000000000" pitchFamily="50" charset="-128"/>
            </a:endParaRPr>
          </a:p>
          <a:p>
            <a:endParaRPr lang="en-US" altLang="ja-JP" dirty="0"/>
          </a:p>
          <a:p>
            <a:pPr marL="0" indent="0">
              <a:buNone/>
            </a:pPr>
            <a:endParaRPr lang="en-US" altLang="ja-JP" dirty="0"/>
          </a:p>
          <a:p>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3" name="タイトル 2">
            <a:extLst>
              <a:ext uri="{FF2B5EF4-FFF2-40B4-BE49-F238E27FC236}">
                <a16:creationId xmlns:a16="http://schemas.microsoft.com/office/drawing/2014/main" id="{5964E968-6B56-47B4-B61F-52AEBFD074EF}"/>
              </a:ext>
            </a:extLst>
          </p:cNvPr>
          <p:cNvSpPr>
            <a:spLocks noGrp="1"/>
          </p:cNvSpPr>
          <p:nvPr>
            <p:ph type="title"/>
          </p:nvPr>
        </p:nvSpPr>
        <p:spPr>
          <a:xfrm>
            <a:off x="1619061" y="178533"/>
            <a:ext cx="8229600" cy="966090"/>
          </a:xfrm>
        </p:spPr>
        <p:txBody>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16.</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アラート（黒色）の対応</a:t>
            </a:r>
          </a:p>
        </p:txBody>
      </p:sp>
      <p:pic>
        <p:nvPicPr>
          <p:cNvPr id="9" name="図 8">
            <a:extLst>
              <a:ext uri="{FF2B5EF4-FFF2-40B4-BE49-F238E27FC236}">
                <a16:creationId xmlns:a16="http://schemas.microsoft.com/office/drawing/2014/main" id="{D6495D8C-87AB-46F8-AE00-343D9C576B1F}"/>
              </a:ext>
            </a:extLst>
          </p:cNvPr>
          <p:cNvPicPr>
            <a:picLocks noChangeAspect="1"/>
          </p:cNvPicPr>
          <p:nvPr/>
        </p:nvPicPr>
        <p:blipFill>
          <a:blip r:embed="rId3"/>
          <a:stretch>
            <a:fillRect/>
          </a:stretch>
        </p:blipFill>
        <p:spPr>
          <a:xfrm>
            <a:off x="1750332" y="4929838"/>
            <a:ext cx="4618355" cy="527565"/>
          </a:xfrm>
          <a:prstGeom prst="rect">
            <a:avLst/>
          </a:prstGeom>
        </p:spPr>
      </p:pic>
      <p:sp>
        <p:nvSpPr>
          <p:cNvPr id="13" name="角丸四角形吹き出し 21">
            <a:extLst>
              <a:ext uri="{FF2B5EF4-FFF2-40B4-BE49-F238E27FC236}">
                <a16:creationId xmlns:a16="http://schemas.microsoft.com/office/drawing/2014/main" id="{0C113C70-99C3-46C7-928D-1157CDFFC3FB}"/>
              </a:ext>
            </a:extLst>
          </p:cNvPr>
          <p:cNvSpPr/>
          <p:nvPr/>
        </p:nvSpPr>
        <p:spPr bwMode="auto">
          <a:xfrm>
            <a:off x="1750332" y="5606600"/>
            <a:ext cx="7055261" cy="931498"/>
          </a:xfrm>
          <a:prstGeom prst="wedgeRoundRectCallout">
            <a:avLst>
              <a:gd name="adj1" fmla="val -19694"/>
              <a:gd name="adj2" fmla="val -4820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600"/>
              </a:lnSpc>
              <a:spcBef>
                <a:spcPct val="50000"/>
              </a:spcBef>
              <a:spcAft>
                <a:spcPct val="0"/>
              </a:spcAft>
            </a:pPr>
            <a:r>
              <a:rPr lang="ja-JP" altLang="en-US" sz="2000" b="1"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黒色アラートが解決しないと</a:t>
            </a:r>
            <a:endParaRPr lang="en-US" altLang="ja-JP" sz="2000" b="1"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a:p>
            <a:pPr algn="ctr" fontAlgn="base">
              <a:lnSpc>
                <a:spcPts val="1600"/>
              </a:lnSpc>
              <a:spcBef>
                <a:spcPct val="50000"/>
              </a:spcBef>
              <a:spcAft>
                <a:spcPct val="0"/>
              </a:spcAft>
            </a:pPr>
            <a:r>
              <a:rPr lang="ja-JP" altLang="en-US" sz="2000" b="1"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「保存」ボタンが表示されませんのでご注意ください</a:t>
            </a:r>
            <a:endParaRPr lang="en-US" altLang="ja-JP" sz="2000" b="1" u="sng"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D1D5C76D-261A-4647-9E2E-0EF7C0F5B28A}"/>
              </a:ext>
            </a:extLst>
          </p:cNvPr>
          <p:cNvSpPr>
            <a:spLocks noGrp="1"/>
          </p:cNvSpPr>
          <p:nvPr>
            <p:ph type="sldNum" sz="quarter" idx="12"/>
          </p:nvPr>
        </p:nvSpPr>
        <p:spPr/>
        <p:txBody>
          <a:bodyPr/>
          <a:lstStyle/>
          <a:p>
            <a:fld id="{1826DF21-67B9-4F7A-8C93-32D52CDE6E63}" type="slidenum">
              <a:rPr kumimoji="1" lang="ja-JP" altLang="en-US" smtClean="0"/>
              <a:t>39</a:t>
            </a:fld>
            <a:endParaRPr kumimoji="1" lang="ja-JP" altLang="en-US"/>
          </a:p>
        </p:txBody>
      </p:sp>
      <p:sp>
        <p:nvSpPr>
          <p:cNvPr id="14" name="角丸四角形吹き出し 21">
            <a:extLst>
              <a:ext uri="{FF2B5EF4-FFF2-40B4-BE49-F238E27FC236}">
                <a16:creationId xmlns:a16="http://schemas.microsoft.com/office/drawing/2014/main" id="{B76D8C09-A2AD-486C-8BAB-85F4612FD1EF}"/>
              </a:ext>
            </a:extLst>
          </p:cNvPr>
          <p:cNvSpPr/>
          <p:nvPr/>
        </p:nvSpPr>
        <p:spPr bwMode="auto">
          <a:xfrm>
            <a:off x="6368687" y="2158698"/>
            <a:ext cx="4581223" cy="349992"/>
          </a:xfrm>
          <a:prstGeom prst="wedgeRoundRectCallout">
            <a:avLst>
              <a:gd name="adj1" fmla="val -60835"/>
              <a:gd name="adj2" fmla="val 9172"/>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必ずどちらかにチェックしてください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角丸四角形吹き出し 21">
            <a:extLst>
              <a:ext uri="{FF2B5EF4-FFF2-40B4-BE49-F238E27FC236}">
                <a16:creationId xmlns:a16="http://schemas.microsoft.com/office/drawing/2014/main" id="{D717CB56-394C-4D81-A84B-C83B64C98523}"/>
              </a:ext>
            </a:extLst>
          </p:cNvPr>
          <p:cNvSpPr/>
          <p:nvPr/>
        </p:nvSpPr>
        <p:spPr bwMode="auto">
          <a:xfrm>
            <a:off x="6670776" y="2792691"/>
            <a:ext cx="3715040" cy="349992"/>
          </a:xfrm>
          <a:prstGeom prst="wedgeRoundRectCallout">
            <a:avLst>
              <a:gd name="adj1" fmla="val -61343"/>
              <a:gd name="adj2" fmla="val 17088"/>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必ず入力してください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7" name="角丸四角形吹き出し 21">
            <a:extLst>
              <a:ext uri="{FF2B5EF4-FFF2-40B4-BE49-F238E27FC236}">
                <a16:creationId xmlns:a16="http://schemas.microsoft.com/office/drawing/2014/main" id="{94DCF042-60E8-4A27-9B99-6D34EA47A707}"/>
              </a:ext>
            </a:extLst>
          </p:cNvPr>
          <p:cNvSpPr/>
          <p:nvPr/>
        </p:nvSpPr>
        <p:spPr bwMode="auto">
          <a:xfrm>
            <a:off x="7643184" y="3448687"/>
            <a:ext cx="3533492" cy="1171859"/>
          </a:xfrm>
          <a:prstGeom prst="wedgeRoundRectCallout">
            <a:avLst>
              <a:gd name="adj1" fmla="val -67320"/>
              <a:gd name="adj2" fmla="val -2209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必ず入力するか</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未測定</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不明にチェックしてください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266CA644-8548-4A2E-889E-15A54EA465BB}"/>
              </a:ext>
            </a:extLst>
          </p:cNvPr>
          <p:cNvPicPr>
            <a:picLocks noChangeAspect="1"/>
          </p:cNvPicPr>
          <p:nvPr/>
        </p:nvPicPr>
        <p:blipFill>
          <a:blip r:embed="rId4"/>
          <a:stretch>
            <a:fillRect/>
          </a:stretch>
        </p:blipFill>
        <p:spPr>
          <a:xfrm>
            <a:off x="9886384" y="14048"/>
            <a:ext cx="2305616" cy="759903"/>
          </a:xfrm>
          <a:prstGeom prst="rect">
            <a:avLst/>
          </a:prstGeom>
        </p:spPr>
      </p:pic>
    </p:spTree>
    <p:extLst>
      <p:ext uri="{BB962C8B-B14F-4D97-AF65-F5344CB8AC3E}">
        <p14:creationId xmlns:p14="http://schemas.microsoft.com/office/powerpoint/2010/main" val="345511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77B63E-E707-40BD-8C41-DFBDC2C92E22}"/>
              </a:ext>
            </a:extLst>
          </p:cNvPr>
          <p:cNvSpPr txBox="1"/>
          <p:nvPr/>
        </p:nvSpPr>
        <p:spPr>
          <a:xfrm>
            <a:off x="1383272" y="315328"/>
            <a:ext cx="9970528"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2-1</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パスワード設定   </a:t>
            </a:r>
            <a:r>
              <a:rPr lang="en-US" altLang="ja-JP"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初回ログインの場合</a:t>
            </a:r>
            <a:endParaRPr lang="en-US" altLang="ja-JP"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D5BE9F74-1BBC-4FB7-82EC-BD4A36EB2F46}"/>
              </a:ext>
            </a:extLst>
          </p:cNvPr>
          <p:cNvPicPr>
            <a:picLocks noChangeAspect="1"/>
          </p:cNvPicPr>
          <p:nvPr/>
        </p:nvPicPr>
        <p:blipFill>
          <a:blip r:embed="rId2"/>
          <a:stretch>
            <a:fillRect/>
          </a:stretch>
        </p:blipFill>
        <p:spPr>
          <a:xfrm>
            <a:off x="1712338" y="2701896"/>
            <a:ext cx="5265288" cy="3516023"/>
          </a:xfrm>
          <a:prstGeom prst="rect">
            <a:avLst/>
          </a:prstGeom>
        </p:spPr>
      </p:pic>
      <p:sp>
        <p:nvSpPr>
          <p:cNvPr id="6" name="正方形/長方形 5">
            <a:extLst>
              <a:ext uri="{FF2B5EF4-FFF2-40B4-BE49-F238E27FC236}">
                <a16:creationId xmlns:a16="http://schemas.microsoft.com/office/drawing/2014/main" id="{DDCC480C-98D7-4EC0-842D-C2A8AE3105DE}"/>
              </a:ext>
            </a:extLst>
          </p:cNvPr>
          <p:cNvSpPr/>
          <p:nvPr/>
        </p:nvSpPr>
        <p:spPr bwMode="auto">
          <a:xfrm>
            <a:off x="1723505" y="2752408"/>
            <a:ext cx="673331" cy="91440"/>
          </a:xfrm>
          <a:prstGeom prst="rect">
            <a:avLst/>
          </a:prstGeom>
          <a:solidFill>
            <a:srgbClr val="CCEC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0694E134-37E7-4AAB-B0C6-24D68ADBE46A}"/>
              </a:ext>
            </a:extLst>
          </p:cNvPr>
          <p:cNvSpPr/>
          <p:nvPr/>
        </p:nvSpPr>
        <p:spPr bwMode="auto">
          <a:xfrm>
            <a:off x="2183477" y="3700059"/>
            <a:ext cx="872836" cy="166254"/>
          </a:xfrm>
          <a:prstGeom prst="rect">
            <a:avLst/>
          </a:prstGeom>
          <a:solidFill>
            <a:srgbClr val="CCEC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162270E1-C9A2-4B44-A0FC-BDF978F2D472}"/>
              </a:ext>
            </a:extLst>
          </p:cNvPr>
          <p:cNvSpPr/>
          <p:nvPr/>
        </p:nvSpPr>
        <p:spPr bwMode="auto">
          <a:xfrm>
            <a:off x="2740429" y="4458393"/>
            <a:ext cx="3438699" cy="146858"/>
          </a:xfrm>
          <a:prstGeom prst="rect">
            <a:avLst/>
          </a:prstGeom>
          <a:solidFill>
            <a:srgbClr val="CCEC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881D5A0E-63BE-433A-8B10-54753BFF8DEE}"/>
              </a:ext>
            </a:extLst>
          </p:cNvPr>
          <p:cNvPicPr>
            <a:picLocks noChangeAspect="1"/>
          </p:cNvPicPr>
          <p:nvPr/>
        </p:nvPicPr>
        <p:blipFill>
          <a:blip r:embed="rId3"/>
          <a:stretch>
            <a:fillRect/>
          </a:stretch>
        </p:blipFill>
        <p:spPr>
          <a:xfrm>
            <a:off x="7075204" y="5269022"/>
            <a:ext cx="3592796" cy="1434832"/>
          </a:xfrm>
          <a:prstGeom prst="rect">
            <a:avLst/>
          </a:prstGeom>
        </p:spPr>
      </p:pic>
      <p:sp>
        <p:nvSpPr>
          <p:cNvPr id="13" name="テキスト ボックス 12">
            <a:extLst>
              <a:ext uri="{FF2B5EF4-FFF2-40B4-BE49-F238E27FC236}">
                <a16:creationId xmlns:a16="http://schemas.microsoft.com/office/drawing/2014/main" id="{A895070A-128C-43A9-A75F-DFE474AFBCCB}"/>
              </a:ext>
            </a:extLst>
          </p:cNvPr>
          <p:cNvSpPr txBox="1"/>
          <p:nvPr/>
        </p:nvSpPr>
        <p:spPr>
          <a:xfrm>
            <a:off x="5065222" y="2561492"/>
            <a:ext cx="1104743"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①</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1" name="角丸四角形 92">
            <a:extLst>
              <a:ext uri="{FF2B5EF4-FFF2-40B4-BE49-F238E27FC236}">
                <a16:creationId xmlns:a16="http://schemas.microsoft.com/office/drawing/2014/main" id="{C5591FC3-9D76-4618-A080-E9CF4E8EF4E1}"/>
              </a:ext>
            </a:extLst>
          </p:cNvPr>
          <p:cNvSpPr/>
          <p:nvPr/>
        </p:nvSpPr>
        <p:spPr>
          <a:xfrm>
            <a:off x="1598814" y="1691249"/>
            <a:ext cx="4621876" cy="751626"/>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b="1" dirty="0">
                <a:latin typeface="游ゴシック" panose="020B0400000000000000" pitchFamily="50" charset="-128"/>
                <a:ea typeface="游ゴシック" panose="020B0400000000000000" pitchFamily="50" charset="-128"/>
              </a:rPr>
              <a:t>・差出人：</a:t>
            </a:r>
            <a:r>
              <a:rPr lang="en-US" altLang="ja-JP" sz="2000" b="1" dirty="0">
                <a:latin typeface="游ゴシック" panose="020B0400000000000000" pitchFamily="50" charset="-128"/>
                <a:ea typeface="游ゴシック" panose="020B0400000000000000" pitchFamily="50" charset="-128"/>
              </a:rPr>
              <a:t>help@datatrak.com</a:t>
            </a:r>
          </a:p>
          <a:p>
            <a:r>
              <a:rPr lang="ja-JP" altLang="en-US" sz="2000" b="1" dirty="0">
                <a:latin typeface="游ゴシック" panose="020B0400000000000000" pitchFamily="50" charset="-128"/>
                <a:ea typeface="游ゴシック" panose="020B0400000000000000" pitchFamily="50" charset="-128"/>
              </a:rPr>
              <a:t>・件名：</a:t>
            </a:r>
            <a:r>
              <a:rPr lang="en-US" altLang="ja-JP" sz="2000" b="1" dirty="0">
                <a:latin typeface="游ゴシック" panose="020B0400000000000000" pitchFamily="50" charset="-128"/>
                <a:ea typeface="游ゴシック" panose="020B0400000000000000" pitchFamily="50" charset="-128"/>
              </a:rPr>
              <a:t>DATATRAK </a:t>
            </a:r>
            <a:r>
              <a:rPr lang="ja-JP" altLang="en-US" sz="2000" b="1" dirty="0">
                <a:latin typeface="游ゴシック" panose="020B0400000000000000" pitchFamily="50" charset="-128"/>
                <a:ea typeface="游ゴシック" panose="020B0400000000000000" pitchFamily="50" charset="-128"/>
              </a:rPr>
              <a:t>のログイン情報</a:t>
            </a:r>
          </a:p>
        </p:txBody>
      </p:sp>
      <p:sp>
        <p:nvSpPr>
          <p:cNvPr id="14" name="正方形/長方形 13">
            <a:extLst>
              <a:ext uri="{FF2B5EF4-FFF2-40B4-BE49-F238E27FC236}">
                <a16:creationId xmlns:a16="http://schemas.microsoft.com/office/drawing/2014/main" id="{679AB740-7F82-4C2B-837E-96C8B763E3DE}"/>
              </a:ext>
            </a:extLst>
          </p:cNvPr>
          <p:cNvSpPr/>
          <p:nvPr/>
        </p:nvSpPr>
        <p:spPr bwMode="auto">
          <a:xfrm>
            <a:off x="1632067" y="1446414"/>
            <a:ext cx="4771505" cy="4779818"/>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吹き出し 8">
            <a:extLst>
              <a:ext uri="{FF2B5EF4-FFF2-40B4-BE49-F238E27FC236}">
                <a16:creationId xmlns:a16="http://schemas.microsoft.com/office/drawing/2014/main" id="{6D1F8CCD-005C-449E-B816-F950A3298418}"/>
              </a:ext>
            </a:extLst>
          </p:cNvPr>
          <p:cNvSpPr/>
          <p:nvPr/>
        </p:nvSpPr>
        <p:spPr bwMode="auto">
          <a:xfrm>
            <a:off x="5946371" y="2510443"/>
            <a:ext cx="4314306" cy="1240010"/>
          </a:xfrm>
          <a:prstGeom prst="wedgeRoundRectCallout">
            <a:avLst>
              <a:gd name="adj1" fmla="val -46920"/>
              <a:gd name="adj2" fmla="val 7895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登録完了メールが送られてきたら</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URL</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（設定用リンク）をクリック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8" name="矢印: 右 17">
            <a:extLst>
              <a:ext uri="{FF2B5EF4-FFF2-40B4-BE49-F238E27FC236}">
                <a16:creationId xmlns:a16="http://schemas.microsoft.com/office/drawing/2014/main" id="{C60688F9-1ACE-4C55-A6F2-8C5FD7B70213}"/>
              </a:ext>
            </a:extLst>
          </p:cNvPr>
          <p:cNvSpPr/>
          <p:nvPr/>
        </p:nvSpPr>
        <p:spPr bwMode="auto">
          <a:xfrm>
            <a:off x="6576984" y="5370693"/>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9" name="テキスト ボックス 18">
            <a:extLst>
              <a:ext uri="{FF2B5EF4-FFF2-40B4-BE49-F238E27FC236}">
                <a16:creationId xmlns:a16="http://schemas.microsoft.com/office/drawing/2014/main" id="{E5BFA006-87F7-4333-B088-D93D29899CCC}"/>
              </a:ext>
            </a:extLst>
          </p:cNvPr>
          <p:cNvSpPr txBox="1"/>
          <p:nvPr/>
        </p:nvSpPr>
        <p:spPr>
          <a:xfrm>
            <a:off x="7370618" y="4329420"/>
            <a:ext cx="1104743"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②</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20" name="角丸四角形吹き出し 8">
            <a:extLst>
              <a:ext uri="{FF2B5EF4-FFF2-40B4-BE49-F238E27FC236}">
                <a16:creationId xmlns:a16="http://schemas.microsoft.com/office/drawing/2014/main" id="{AE17B6F6-03D2-471E-934A-AD023B074BD4}"/>
              </a:ext>
            </a:extLst>
          </p:cNvPr>
          <p:cNvSpPr/>
          <p:nvPr/>
        </p:nvSpPr>
        <p:spPr bwMode="auto">
          <a:xfrm>
            <a:off x="8174182" y="4272743"/>
            <a:ext cx="2435629" cy="984119"/>
          </a:xfrm>
          <a:prstGeom prst="wedgeRoundRectCallout">
            <a:avLst>
              <a:gd name="adj1" fmla="val 3722"/>
              <a:gd name="adj2" fmla="val 9239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下記画面に遷移したら</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OK</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F923897-CD65-4680-8BEB-2B69A407867B}"/>
              </a:ext>
            </a:extLst>
          </p:cNvPr>
          <p:cNvSpPr>
            <a:spLocks noGrp="1"/>
          </p:cNvSpPr>
          <p:nvPr>
            <p:ph type="sldNum" sz="quarter" idx="12"/>
          </p:nvPr>
        </p:nvSpPr>
        <p:spPr/>
        <p:txBody>
          <a:bodyPr/>
          <a:lstStyle/>
          <a:p>
            <a:fld id="{1826DF21-67B9-4F7A-8C93-32D52CDE6E63}" type="slidenum">
              <a:rPr kumimoji="1" lang="ja-JP" altLang="en-US" smtClean="0"/>
              <a:t>4</a:t>
            </a:fld>
            <a:endParaRPr kumimoji="1" lang="ja-JP" altLang="en-US"/>
          </a:p>
        </p:txBody>
      </p:sp>
      <p:pic>
        <p:nvPicPr>
          <p:cNvPr id="21" name="図 20">
            <a:extLst>
              <a:ext uri="{FF2B5EF4-FFF2-40B4-BE49-F238E27FC236}">
                <a16:creationId xmlns:a16="http://schemas.microsoft.com/office/drawing/2014/main" id="{3BF95773-2345-454F-A6B4-B56B95F54900}"/>
              </a:ext>
            </a:extLst>
          </p:cNvPr>
          <p:cNvPicPr>
            <a:picLocks noChangeAspect="1"/>
          </p:cNvPicPr>
          <p:nvPr/>
        </p:nvPicPr>
        <p:blipFill>
          <a:blip r:embed="rId4"/>
          <a:stretch>
            <a:fillRect/>
          </a:stretch>
        </p:blipFill>
        <p:spPr>
          <a:xfrm>
            <a:off x="9886384" y="14048"/>
            <a:ext cx="2305616" cy="759903"/>
          </a:xfrm>
          <a:prstGeom prst="rect">
            <a:avLst/>
          </a:prstGeom>
        </p:spPr>
      </p:pic>
    </p:spTree>
    <p:extLst>
      <p:ext uri="{BB962C8B-B14F-4D97-AF65-F5344CB8AC3E}">
        <p14:creationId xmlns:p14="http://schemas.microsoft.com/office/powerpoint/2010/main" val="4188388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F9A991F-DEE6-4C97-B25F-DEEF4F7D6C1F}"/>
              </a:ext>
            </a:extLst>
          </p:cNvPr>
          <p:cNvPicPr>
            <a:picLocks noChangeAspect="1"/>
          </p:cNvPicPr>
          <p:nvPr/>
        </p:nvPicPr>
        <p:blipFill>
          <a:blip r:embed="rId2"/>
          <a:stretch>
            <a:fillRect/>
          </a:stretch>
        </p:blipFill>
        <p:spPr>
          <a:xfrm>
            <a:off x="2253343" y="1742712"/>
            <a:ext cx="6896454" cy="3359323"/>
          </a:xfrm>
          <a:prstGeom prst="rect">
            <a:avLst/>
          </a:prstGeom>
        </p:spPr>
      </p:pic>
      <p:sp>
        <p:nvSpPr>
          <p:cNvPr id="2" name="コンテンツ プレースホルダー 1">
            <a:extLst>
              <a:ext uri="{FF2B5EF4-FFF2-40B4-BE49-F238E27FC236}">
                <a16:creationId xmlns:a16="http://schemas.microsoft.com/office/drawing/2014/main" id="{ADC1E427-2ABC-4F54-B0BA-8B1829D34BED}"/>
              </a:ext>
            </a:extLst>
          </p:cNvPr>
          <p:cNvSpPr>
            <a:spLocks noGrp="1"/>
          </p:cNvSpPr>
          <p:nvPr>
            <p:ph idx="1"/>
          </p:nvPr>
        </p:nvSpPr>
        <p:spPr>
          <a:xfrm>
            <a:off x="1302729" y="1257407"/>
            <a:ext cx="9586541" cy="4898254"/>
          </a:xfrm>
        </p:spPr>
        <p:txBody>
          <a:bodyPr/>
          <a:lstStyle/>
          <a:p>
            <a:r>
              <a:rPr lang="ja-JP" altLang="en-US" dirty="0">
                <a:latin typeface="游ゴシック" panose="020B0400000000000000" pitchFamily="50" charset="-128"/>
                <a:ea typeface="游ゴシック" panose="020B0400000000000000" pitchFamily="50" charset="-128"/>
              </a:rPr>
              <a:t>赤色アラート ➡ 保存は可能ですがデータ修正が必要</a:t>
            </a:r>
            <a:r>
              <a:rPr lang="ja-JP" altLang="en-US" strike="sngStrike" dirty="0">
                <a:highlight>
                  <a:srgbClr val="FFFF00"/>
                </a:highlight>
                <a:latin typeface="游ゴシック" panose="020B0400000000000000" pitchFamily="50" charset="-128"/>
                <a:ea typeface="游ゴシック" panose="020B0400000000000000" pitchFamily="50" charset="-128"/>
              </a:rPr>
              <a:t>です</a:t>
            </a:r>
            <a:r>
              <a:rPr lang="ja-JP" altLang="en-US" dirty="0">
                <a:highlight>
                  <a:srgbClr val="FFFF00"/>
                </a:highlight>
                <a:latin typeface="游ゴシック" panose="020B0400000000000000" pitchFamily="50" charset="-128"/>
                <a:ea typeface="游ゴシック" panose="020B0400000000000000" pitchFamily="50" charset="-128"/>
              </a:rPr>
              <a:t>ないかご確認ください。</a:t>
            </a:r>
          </a:p>
        </p:txBody>
      </p:sp>
      <p:sp>
        <p:nvSpPr>
          <p:cNvPr id="3" name="タイトル 2">
            <a:extLst>
              <a:ext uri="{FF2B5EF4-FFF2-40B4-BE49-F238E27FC236}">
                <a16:creationId xmlns:a16="http://schemas.microsoft.com/office/drawing/2014/main" id="{5964E968-6B56-47B4-B61F-52AEBFD074EF}"/>
              </a:ext>
            </a:extLst>
          </p:cNvPr>
          <p:cNvSpPr>
            <a:spLocks noGrp="1"/>
          </p:cNvSpPr>
          <p:nvPr>
            <p:ph type="title"/>
          </p:nvPr>
        </p:nvSpPr>
        <p:spPr>
          <a:xfrm>
            <a:off x="1981200" y="274638"/>
            <a:ext cx="8229600" cy="948396"/>
          </a:xfrm>
        </p:spPr>
        <p:txBody>
          <a:bodyPr/>
          <a:lstStyle/>
          <a:p>
            <a:pPr algn="l"/>
            <a:r>
              <a:rPr lang="en-US" altLang="ja-JP" sz="4000" b="1" dirty="0">
                <a:solidFill>
                  <a:schemeClr val="tx2"/>
                </a:solidFill>
                <a:latin typeface="游ゴシック" panose="020B0400000000000000" pitchFamily="50" charset="-128"/>
                <a:ea typeface="游ゴシック" panose="020B0400000000000000" pitchFamily="50" charset="-128"/>
              </a:rPr>
              <a:t>17.</a:t>
            </a:r>
            <a:r>
              <a:rPr lang="ja-JP" altLang="en-US" sz="4000" b="1" dirty="0">
                <a:solidFill>
                  <a:schemeClr val="tx2"/>
                </a:solidFill>
                <a:latin typeface="游ゴシック" panose="020B0400000000000000" pitchFamily="50" charset="-128"/>
                <a:ea typeface="游ゴシック" panose="020B0400000000000000" pitchFamily="50" charset="-128"/>
              </a:rPr>
              <a:t>アラート（赤色）の対応</a:t>
            </a:r>
          </a:p>
        </p:txBody>
      </p:sp>
      <p:sp>
        <p:nvSpPr>
          <p:cNvPr id="14" name="四角形: 角を丸くする 13">
            <a:extLst>
              <a:ext uri="{FF2B5EF4-FFF2-40B4-BE49-F238E27FC236}">
                <a16:creationId xmlns:a16="http://schemas.microsoft.com/office/drawing/2014/main" id="{F40AD1DE-DF48-49F9-BB28-D924653F87EF}"/>
              </a:ext>
            </a:extLst>
          </p:cNvPr>
          <p:cNvSpPr/>
          <p:nvPr/>
        </p:nvSpPr>
        <p:spPr bwMode="auto">
          <a:xfrm>
            <a:off x="2047695" y="5345003"/>
            <a:ext cx="7307749" cy="1295963"/>
          </a:xfrm>
          <a:prstGeom prst="roundRect">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r>
              <a:rPr lang="ja-JP" altLang="en-US" sz="2000" u="sng" dirty="0">
                <a:solidFill>
                  <a:srgbClr val="FF0000"/>
                </a:solidFill>
                <a:latin typeface="游ゴシック" panose="020B0400000000000000" pitchFamily="50" charset="-128"/>
                <a:ea typeface="游ゴシック" panose="020B0400000000000000" pitchFamily="50" charset="-128"/>
              </a:rPr>
              <a:t>赤アラートが出ていても保存は可能ですが、後日、お問合せさせていただく</a:t>
            </a:r>
            <a:r>
              <a:rPr lang="ja-JP" altLang="en-US" sz="2000" u="sng" dirty="0">
                <a:solidFill>
                  <a:srgbClr val="FF0000"/>
                </a:solidFill>
                <a:highlight>
                  <a:srgbClr val="FFFF00"/>
                </a:highlight>
                <a:latin typeface="游ゴシック" panose="020B0400000000000000" pitchFamily="50" charset="-128"/>
                <a:ea typeface="游ゴシック" panose="020B0400000000000000" pitchFamily="50" charset="-128"/>
              </a:rPr>
              <a:t>場合もあります</a:t>
            </a:r>
            <a:r>
              <a:rPr lang="ja-JP" altLang="en-US" sz="2000" u="sng" strike="sngStrike" dirty="0">
                <a:solidFill>
                  <a:srgbClr val="FF0000"/>
                </a:solidFill>
                <a:highlight>
                  <a:srgbClr val="FFFF00"/>
                </a:highlight>
                <a:latin typeface="游ゴシック" panose="020B0400000000000000" pitchFamily="50" charset="-128"/>
                <a:ea typeface="游ゴシック" panose="020B0400000000000000" pitchFamily="50" charset="-128"/>
              </a:rPr>
              <a:t>こととなりますので赤色アラートが残っていない状態で保存してください</a:t>
            </a:r>
            <a:endParaRPr lang="en-US" altLang="ja-JP" sz="2000" u="sng" strike="sngStrike"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E346E8A-0BD2-4477-A4B4-677C6C848424}"/>
              </a:ext>
            </a:extLst>
          </p:cNvPr>
          <p:cNvSpPr>
            <a:spLocks noGrp="1"/>
          </p:cNvSpPr>
          <p:nvPr>
            <p:ph type="sldNum" sz="quarter" idx="12"/>
          </p:nvPr>
        </p:nvSpPr>
        <p:spPr/>
        <p:txBody>
          <a:bodyPr/>
          <a:lstStyle/>
          <a:p>
            <a:fld id="{1826DF21-67B9-4F7A-8C93-32D52CDE6E63}" type="slidenum">
              <a:rPr kumimoji="1" lang="ja-JP" altLang="en-US" smtClean="0"/>
              <a:t>40</a:t>
            </a:fld>
            <a:endParaRPr kumimoji="1" lang="ja-JP" altLang="en-US"/>
          </a:p>
        </p:txBody>
      </p:sp>
      <p:pic>
        <p:nvPicPr>
          <p:cNvPr id="17" name="図 16">
            <a:extLst>
              <a:ext uri="{FF2B5EF4-FFF2-40B4-BE49-F238E27FC236}">
                <a16:creationId xmlns:a16="http://schemas.microsoft.com/office/drawing/2014/main" id="{128E34A8-B45C-46B1-A5DA-C4E4CDD994FA}"/>
              </a:ext>
            </a:extLst>
          </p:cNvPr>
          <p:cNvPicPr>
            <a:picLocks noChangeAspect="1"/>
          </p:cNvPicPr>
          <p:nvPr/>
        </p:nvPicPr>
        <p:blipFill>
          <a:blip r:embed="rId3"/>
          <a:stretch>
            <a:fillRect/>
          </a:stretch>
        </p:blipFill>
        <p:spPr>
          <a:xfrm>
            <a:off x="9886384" y="14048"/>
            <a:ext cx="2305616" cy="759903"/>
          </a:xfrm>
          <a:prstGeom prst="rect">
            <a:avLst/>
          </a:prstGeom>
        </p:spPr>
      </p:pic>
    </p:spTree>
    <p:extLst>
      <p:ext uri="{BB962C8B-B14F-4D97-AF65-F5344CB8AC3E}">
        <p14:creationId xmlns:p14="http://schemas.microsoft.com/office/powerpoint/2010/main" val="117652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2489CDD-E689-4F56-AB77-51334AB2E0AA}"/>
              </a:ext>
            </a:extLst>
          </p:cNvPr>
          <p:cNvPicPr>
            <a:picLocks noChangeAspect="1"/>
          </p:cNvPicPr>
          <p:nvPr/>
        </p:nvPicPr>
        <p:blipFill>
          <a:blip r:embed="rId2"/>
          <a:stretch>
            <a:fillRect/>
          </a:stretch>
        </p:blipFill>
        <p:spPr>
          <a:xfrm>
            <a:off x="1578176" y="1649051"/>
            <a:ext cx="8668195" cy="825542"/>
          </a:xfrm>
          <a:prstGeom prst="rect">
            <a:avLst/>
          </a:prstGeom>
        </p:spPr>
      </p:pic>
      <p:sp>
        <p:nvSpPr>
          <p:cNvPr id="11" name="コンテンツ プレースホルダー 1">
            <a:extLst>
              <a:ext uri="{FF2B5EF4-FFF2-40B4-BE49-F238E27FC236}">
                <a16:creationId xmlns:a16="http://schemas.microsoft.com/office/drawing/2014/main" id="{09D49E25-D0AA-4327-8BDE-0E39C01F6DC9}"/>
              </a:ext>
            </a:extLst>
          </p:cNvPr>
          <p:cNvSpPr txBox="1">
            <a:spLocks/>
          </p:cNvSpPr>
          <p:nvPr/>
        </p:nvSpPr>
        <p:spPr bwMode="auto">
          <a:xfrm>
            <a:off x="872759" y="1048867"/>
            <a:ext cx="11228439" cy="5027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100000"/>
              <a:buFont typeface="Wingdings" pitchFamily="2" charset="2"/>
              <a:buChar char="n"/>
              <a:defRPr kumimoji="1" sz="3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Clr>
                <a:schemeClr val="tx2"/>
              </a:buClr>
              <a:buChar char="–"/>
              <a:defRPr kumimoji="1" sz="28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Clr>
                <a:schemeClr val="tx2"/>
              </a:buClr>
              <a:buSzPct val="100000"/>
              <a:buFont typeface="Wingdings" pitchFamily="2" charset="2"/>
              <a:buChar char="n"/>
              <a:defRPr kumimoji="1" sz="24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eiryo UI" pitchFamily="50" charset="-128"/>
                <a:ea typeface="Meiryo UI" pitchFamily="50" charset="-128"/>
                <a:cs typeface="Meiryo UI"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Arial" panose="020B0604020202020204" pitchFamily="34" charset="0"/>
              <a:buChar char="•"/>
            </a:pPr>
            <a:r>
              <a:rPr lang="ja-JP" altLang="en-US" sz="2800" kern="0" dirty="0">
                <a:latin typeface="游ゴシック" panose="020B0400000000000000" pitchFamily="50" charset="-128"/>
                <a:ea typeface="游ゴシック" panose="020B0400000000000000" pitchFamily="50" charset="-128"/>
              </a:rPr>
              <a:t>疑義事項があると該当フィールドが茶色にハイライトされます </a:t>
            </a:r>
          </a:p>
        </p:txBody>
      </p:sp>
      <p:sp>
        <p:nvSpPr>
          <p:cNvPr id="3" name="タイトル 2">
            <a:extLst>
              <a:ext uri="{FF2B5EF4-FFF2-40B4-BE49-F238E27FC236}">
                <a16:creationId xmlns:a16="http://schemas.microsoft.com/office/drawing/2014/main" id="{5964E968-6B56-47B4-B61F-52AEBFD074EF}"/>
              </a:ext>
            </a:extLst>
          </p:cNvPr>
          <p:cNvSpPr>
            <a:spLocks noGrp="1"/>
          </p:cNvSpPr>
          <p:nvPr>
            <p:ph type="title"/>
          </p:nvPr>
        </p:nvSpPr>
        <p:spPr>
          <a:xfrm>
            <a:off x="1981200" y="274638"/>
            <a:ext cx="8229600" cy="893016"/>
          </a:xfrm>
        </p:spPr>
        <p:txBody>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18.</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クエリ（茶色）の対応</a:t>
            </a:r>
          </a:p>
        </p:txBody>
      </p:sp>
      <p:sp>
        <p:nvSpPr>
          <p:cNvPr id="7" name="角丸四角形吹き出し 21">
            <a:extLst>
              <a:ext uri="{FF2B5EF4-FFF2-40B4-BE49-F238E27FC236}">
                <a16:creationId xmlns:a16="http://schemas.microsoft.com/office/drawing/2014/main" id="{5E2863F9-B487-40DD-96C2-73E3C6774FE4}"/>
              </a:ext>
            </a:extLst>
          </p:cNvPr>
          <p:cNvSpPr/>
          <p:nvPr/>
        </p:nvSpPr>
        <p:spPr bwMode="auto">
          <a:xfrm>
            <a:off x="9514705" y="2061822"/>
            <a:ext cx="2638339" cy="715818"/>
          </a:xfrm>
          <a:prstGeom prst="wedgeRoundRectCallout">
            <a:avLst>
              <a:gd name="adj1" fmla="val -27222"/>
              <a:gd name="adj2" fmla="val -83256"/>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クエリ回答アイコンをクリック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4" name="四角形: 角を丸くする 13">
            <a:extLst>
              <a:ext uri="{FF2B5EF4-FFF2-40B4-BE49-F238E27FC236}">
                <a16:creationId xmlns:a16="http://schemas.microsoft.com/office/drawing/2014/main" id="{F40AD1DE-DF48-49F9-BB28-D924653F87EF}"/>
              </a:ext>
            </a:extLst>
          </p:cNvPr>
          <p:cNvSpPr/>
          <p:nvPr/>
        </p:nvSpPr>
        <p:spPr bwMode="auto">
          <a:xfrm>
            <a:off x="2229059" y="5486351"/>
            <a:ext cx="7285646" cy="1078126"/>
          </a:xfrm>
          <a:prstGeom prst="roundRect">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dirty="0">
                <a:latin typeface="游ゴシック" panose="020B0400000000000000" pitchFamily="50" charset="-128"/>
                <a:ea typeface="游ゴシック" panose="020B0400000000000000" pitchFamily="50" charset="-128"/>
              </a:rPr>
              <a:t>クエリの対応は、データ修正の要否に関わらず、</a:t>
            </a:r>
            <a:endParaRPr lang="en-US" altLang="ja-JP" sz="2000" dirty="0">
              <a:latin typeface="游ゴシック" panose="020B0400000000000000" pitchFamily="50" charset="-128"/>
              <a:ea typeface="游ゴシック" panose="020B0400000000000000" pitchFamily="50" charset="-128"/>
            </a:endParaRPr>
          </a:p>
          <a:p>
            <a:pPr algn="ctr"/>
            <a:r>
              <a:rPr lang="ja-JP" altLang="en-US" sz="2000" dirty="0">
                <a:solidFill>
                  <a:srgbClr val="FF0000"/>
                </a:solidFill>
                <a:latin typeface="游ゴシック" panose="020B0400000000000000" pitchFamily="50" charset="-128"/>
                <a:ea typeface="游ゴシック" panose="020B0400000000000000" pitchFamily="50" charset="-128"/>
              </a:rPr>
              <a:t>「クエリ回答」欄への入力が必要</a:t>
            </a:r>
            <a:r>
              <a:rPr lang="ja-JP" altLang="en-US" sz="2000" dirty="0">
                <a:latin typeface="游ゴシック" panose="020B0400000000000000" pitchFamily="50" charset="-128"/>
                <a:ea typeface="游ゴシック" panose="020B0400000000000000" pitchFamily="50" charset="-128"/>
              </a:rPr>
              <a:t>です。</a:t>
            </a:r>
          </a:p>
          <a:p>
            <a:pPr algn="ctr"/>
            <a:r>
              <a:rPr lang="ja-JP" altLang="en-US" sz="2000" dirty="0">
                <a:latin typeface="游ゴシック" panose="020B0400000000000000" pitchFamily="50" charset="-128"/>
                <a:ea typeface="游ゴシック" panose="020B0400000000000000" pitchFamily="50" charset="-128"/>
              </a:rPr>
              <a:t>（例： 修正済み、データが正しいことを確認した、等）</a:t>
            </a:r>
            <a:endParaRPr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3" name="矢印: 右 12">
            <a:extLst>
              <a:ext uri="{FF2B5EF4-FFF2-40B4-BE49-F238E27FC236}">
                <a16:creationId xmlns:a16="http://schemas.microsoft.com/office/drawing/2014/main" id="{286B6855-A599-427C-B4E4-1A68D5DF7A1F}"/>
              </a:ext>
            </a:extLst>
          </p:cNvPr>
          <p:cNvSpPr/>
          <p:nvPr/>
        </p:nvSpPr>
        <p:spPr bwMode="auto">
          <a:xfrm rot="5400000">
            <a:off x="7415059" y="2761614"/>
            <a:ext cx="608129" cy="596894"/>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5" name="テキスト ボックス 14">
            <a:extLst>
              <a:ext uri="{FF2B5EF4-FFF2-40B4-BE49-F238E27FC236}">
                <a16:creationId xmlns:a16="http://schemas.microsoft.com/office/drawing/2014/main" id="{596AA369-47A5-43A8-AFD6-2F52884B6FD5}"/>
              </a:ext>
            </a:extLst>
          </p:cNvPr>
          <p:cNvSpPr txBox="1"/>
          <p:nvPr/>
        </p:nvSpPr>
        <p:spPr>
          <a:xfrm>
            <a:off x="820591" y="1438425"/>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①</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752CEA68-B140-4216-9610-278E66980156}"/>
              </a:ext>
            </a:extLst>
          </p:cNvPr>
          <p:cNvSpPr txBox="1"/>
          <p:nvPr/>
        </p:nvSpPr>
        <p:spPr>
          <a:xfrm>
            <a:off x="4591502" y="3219578"/>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②</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DFCB366-0E53-4074-8752-3D143740789D}"/>
              </a:ext>
            </a:extLst>
          </p:cNvPr>
          <p:cNvSpPr>
            <a:spLocks noGrp="1"/>
          </p:cNvSpPr>
          <p:nvPr>
            <p:ph type="sldNum" sz="quarter" idx="12"/>
          </p:nvPr>
        </p:nvSpPr>
        <p:spPr>
          <a:xfrm>
            <a:off x="8613753" y="6356350"/>
            <a:ext cx="2743200" cy="365125"/>
          </a:xfrm>
        </p:spPr>
        <p:txBody>
          <a:bodyPr/>
          <a:lstStyle/>
          <a:p>
            <a:fld id="{1826DF21-67B9-4F7A-8C93-32D52CDE6E63}" type="slidenum">
              <a:rPr kumimoji="1" lang="ja-JP" altLang="en-US" smtClean="0"/>
              <a:t>41</a:t>
            </a:fld>
            <a:endParaRPr kumimoji="1" lang="ja-JP" altLang="en-US"/>
          </a:p>
        </p:txBody>
      </p:sp>
      <p:pic>
        <p:nvPicPr>
          <p:cNvPr id="21" name="図 20">
            <a:extLst>
              <a:ext uri="{FF2B5EF4-FFF2-40B4-BE49-F238E27FC236}">
                <a16:creationId xmlns:a16="http://schemas.microsoft.com/office/drawing/2014/main" id="{05390D6A-0911-401B-9E92-7998D7D40D81}"/>
              </a:ext>
            </a:extLst>
          </p:cNvPr>
          <p:cNvPicPr>
            <a:picLocks noChangeAspect="1"/>
          </p:cNvPicPr>
          <p:nvPr/>
        </p:nvPicPr>
        <p:blipFill>
          <a:blip r:embed="rId3"/>
          <a:stretch>
            <a:fillRect/>
          </a:stretch>
        </p:blipFill>
        <p:spPr>
          <a:xfrm>
            <a:off x="5434451" y="3483055"/>
            <a:ext cx="5271026" cy="1765437"/>
          </a:xfrm>
          <a:prstGeom prst="rect">
            <a:avLst/>
          </a:prstGeom>
        </p:spPr>
      </p:pic>
      <p:sp>
        <p:nvSpPr>
          <p:cNvPr id="22" name="正方形/長方形 21">
            <a:extLst>
              <a:ext uri="{FF2B5EF4-FFF2-40B4-BE49-F238E27FC236}">
                <a16:creationId xmlns:a16="http://schemas.microsoft.com/office/drawing/2014/main" id="{1BBBB3F5-2B8F-461A-91E3-3AB536EFB31D}"/>
              </a:ext>
            </a:extLst>
          </p:cNvPr>
          <p:cNvSpPr/>
          <p:nvPr/>
        </p:nvSpPr>
        <p:spPr bwMode="auto">
          <a:xfrm>
            <a:off x="7781365" y="4838583"/>
            <a:ext cx="472413" cy="3027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吹き出し 21">
            <a:extLst>
              <a:ext uri="{FF2B5EF4-FFF2-40B4-BE49-F238E27FC236}">
                <a16:creationId xmlns:a16="http://schemas.microsoft.com/office/drawing/2014/main" id="{5752D59E-8569-452A-B096-02477852BFAB}"/>
              </a:ext>
            </a:extLst>
          </p:cNvPr>
          <p:cNvSpPr/>
          <p:nvPr/>
        </p:nvSpPr>
        <p:spPr bwMode="auto">
          <a:xfrm>
            <a:off x="1126137" y="3635076"/>
            <a:ext cx="3439281" cy="1105524"/>
          </a:xfrm>
          <a:prstGeom prst="wedgeRoundRectCallout">
            <a:avLst>
              <a:gd name="adj1" fmla="val 82237"/>
              <a:gd name="adj2" fmla="val 102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直接回答するか、上部の「　」をクリックし、御回答ください。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B64D88F5-9087-44C3-BBB2-A3A65F86AB4F}"/>
              </a:ext>
            </a:extLst>
          </p:cNvPr>
          <p:cNvPicPr>
            <a:picLocks noChangeAspect="1"/>
          </p:cNvPicPr>
          <p:nvPr/>
        </p:nvPicPr>
        <p:blipFill>
          <a:blip r:embed="rId4"/>
          <a:stretch>
            <a:fillRect/>
          </a:stretch>
        </p:blipFill>
        <p:spPr>
          <a:xfrm>
            <a:off x="1187729" y="3914449"/>
            <a:ext cx="521335" cy="272252"/>
          </a:xfrm>
          <a:prstGeom prst="rect">
            <a:avLst/>
          </a:prstGeom>
        </p:spPr>
      </p:pic>
      <p:sp>
        <p:nvSpPr>
          <p:cNvPr id="19" name="正方形/長方形 18">
            <a:extLst>
              <a:ext uri="{FF2B5EF4-FFF2-40B4-BE49-F238E27FC236}">
                <a16:creationId xmlns:a16="http://schemas.microsoft.com/office/drawing/2014/main" id="{7CECF34E-8B93-4A6D-9887-91D3CD017775}"/>
              </a:ext>
            </a:extLst>
          </p:cNvPr>
          <p:cNvSpPr/>
          <p:nvPr/>
        </p:nvSpPr>
        <p:spPr bwMode="auto">
          <a:xfrm>
            <a:off x="8866297" y="3735501"/>
            <a:ext cx="519954" cy="3027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a:extLst>
              <a:ext uri="{FF2B5EF4-FFF2-40B4-BE49-F238E27FC236}">
                <a16:creationId xmlns:a16="http://schemas.microsoft.com/office/drawing/2014/main" id="{F590ADF7-D9F7-42CB-8F87-152A5036D6A1}"/>
              </a:ext>
            </a:extLst>
          </p:cNvPr>
          <p:cNvPicPr>
            <a:picLocks noChangeAspect="1"/>
          </p:cNvPicPr>
          <p:nvPr/>
        </p:nvPicPr>
        <p:blipFill>
          <a:blip r:embed="rId5"/>
          <a:stretch>
            <a:fillRect/>
          </a:stretch>
        </p:blipFill>
        <p:spPr>
          <a:xfrm>
            <a:off x="9886384" y="14048"/>
            <a:ext cx="2305616" cy="759903"/>
          </a:xfrm>
          <a:prstGeom prst="rect">
            <a:avLst/>
          </a:prstGeom>
        </p:spPr>
      </p:pic>
    </p:spTree>
    <p:extLst>
      <p:ext uri="{BB962C8B-B14F-4D97-AF65-F5344CB8AC3E}">
        <p14:creationId xmlns:p14="http://schemas.microsoft.com/office/powerpoint/2010/main" val="409029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0A25E98-9518-4826-981F-8C08119D5FDF}"/>
              </a:ext>
            </a:extLst>
          </p:cNvPr>
          <p:cNvPicPr>
            <a:picLocks noChangeAspect="1"/>
          </p:cNvPicPr>
          <p:nvPr/>
        </p:nvPicPr>
        <p:blipFill rotWithShape="1">
          <a:blip r:embed="rId2"/>
          <a:srcRect t="8739" r="50000" b="45426"/>
          <a:stretch/>
        </p:blipFill>
        <p:spPr>
          <a:xfrm>
            <a:off x="745950" y="1430447"/>
            <a:ext cx="10524045" cy="3014804"/>
          </a:xfrm>
          <a:prstGeom prst="rect">
            <a:avLst/>
          </a:prstGeom>
        </p:spPr>
      </p:pic>
      <p:sp>
        <p:nvSpPr>
          <p:cNvPr id="4" name="タイトル 3"/>
          <p:cNvSpPr>
            <a:spLocks noGrp="1"/>
          </p:cNvSpPr>
          <p:nvPr>
            <p:ph type="title"/>
          </p:nvPr>
        </p:nvSpPr>
        <p:spPr>
          <a:xfrm>
            <a:off x="1952655" y="76355"/>
            <a:ext cx="8199955" cy="986246"/>
          </a:xfrm>
        </p:spPr>
        <p:txBody>
          <a:bodyPr>
            <a:norm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19.</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ログアウト（登録を終了する）</a:t>
            </a:r>
          </a:p>
        </p:txBody>
      </p:sp>
      <p:sp>
        <p:nvSpPr>
          <p:cNvPr id="8" name="四角形: 角を丸くする 7">
            <a:extLst>
              <a:ext uri="{FF2B5EF4-FFF2-40B4-BE49-F238E27FC236}">
                <a16:creationId xmlns:a16="http://schemas.microsoft.com/office/drawing/2014/main" id="{40CD5D87-9DAD-49A7-AC88-A40E912EC66D}"/>
              </a:ext>
            </a:extLst>
          </p:cNvPr>
          <p:cNvSpPr/>
          <p:nvPr/>
        </p:nvSpPr>
        <p:spPr bwMode="auto">
          <a:xfrm>
            <a:off x="2658608" y="5001920"/>
            <a:ext cx="7051041" cy="797761"/>
          </a:xfrm>
          <a:prstGeom prst="roundRect">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dirty="0">
                <a:latin typeface="游ゴシック" panose="020B0400000000000000" pitchFamily="50" charset="-128"/>
                <a:ea typeface="游ゴシック" panose="020B0400000000000000" pitchFamily="50" charset="-128"/>
              </a:rPr>
              <a:t>ログアウトせずに画面を閉じてもその前に保存してあれば問題ありません。</a:t>
            </a:r>
            <a:endParaRPr lang="en-US" altLang="ja-JP" sz="2000"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CD6A7BB-E538-42D6-9130-DE334E74A3AD}"/>
              </a:ext>
            </a:extLst>
          </p:cNvPr>
          <p:cNvSpPr>
            <a:spLocks noGrp="1"/>
          </p:cNvSpPr>
          <p:nvPr>
            <p:ph type="sldNum" sz="quarter" idx="12"/>
          </p:nvPr>
        </p:nvSpPr>
        <p:spPr/>
        <p:txBody>
          <a:bodyPr/>
          <a:lstStyle/>
          <a:p>
            <a:fld id="{1826DF21-67B9-4F7A-8C93-32D52CDE6E63}" type="slidenum">
              <a:rPr kumimoji="1" lang="ja-JP" altLang="en-US" smtClean="0"/>
              <a:t>42</a:t>
            </a:fld>
            <a:endParaRPr kumimoji="1" lang="ja-JP" altLang="en-US"/>
          </a:p>
        </p:txBody>
      </p:sp>
      <p:sp>
        <p:nvSpPr>
          <p:cNvPr id="13" name="角丸四角形吹き出し 10">
            <a:extLst>
              <a:ext uri="{FF2B5EF4-FFF2-40B4-BE49-F238E27FC236}">
                <a16:creationId xmlns:a16="http://schemas.microsoft.com/office/drawing/2014/main" id="{050359A1-A10D-4D49-B659-364DC63C566B}"/>
              </a:ext>
            </a:extLst>
          </p:cNvPr>
          <p:cNvSpPr/>
          <p:nvPr/>
        </p:nvSpPr>
        <p:spPr bwMode="auto">
          <a:xfrm>
            <a:off x="9367408" y="2992173"/>
            <a:ext cx="2362724" cy="965686"/>
          </a:xfrm>
          <a:prstGeom prst="wedgeRoundRectCallout">
            <a:avLst>
              <a:gd name="adj1" fmla="val -43329"/>
              <a:gd name="adj2" fmla="val -107603"/>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ログアウトの際はここをクリック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DFFEA7BE-BFEA-4D4D-927F-16BFACE65EC3}"/>
              </a:ext>
            </a:extLst>
          </p:cNvPr>
          <p:cNvPicPr>
            <a:picLocks noChangeAspect="1"/>
          </p:cNvPicPr>
          <p:nvPr/>
        </p:nvPicPr>
        <p:blipFill>
          <a:blip r:embed="rId3"/>
          <a:stretch>
            <a:fillRect/>
          </a:stretch>
        </p:blipFill>
        <p:spPr>
          <a:xfrm>
            <a:off x="9886384" y="14048"/>
            <a:ext cx="2305616" cy="759903"/>
          </a:xfrm>
          <a:prstGeom prst="rect">
            <a:avLst/>
          </a:prstGeom>
        </p:spPr>
      </p:pic>
    </p:spTree>
    <p:extLst>
      <p:ext uri="{BB962C8B-B14F-4D97-AF65-F5344CB8AC3E}">
        <p14:creationId xmlns:p14="http://schemas.microsoft.com/office/powerpoint/2010/main" val="359937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0915" y="291590"/>
            <a:ext cx="9144000" cy="1143000"/>
          </a:xfrm>
        </p:spPr>
        <p:txBody>
          <a:bodyPr>
            <a:noAutofit/>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20</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もしも、困ったことが発生したら</a:t>
            </a:r>
          </a:p>
        </p:txBody>
      </p:sp>
      <p:sp>
        <p:nvSpPr>
          <p:cNvPr id="9" name="コンテンツ プレースホルダ 8"/>
          <p:cNvSpPr>
            <a:spLocks noGrp="1"/>
          </p:cNvSpPr>
          <p:nvPr>
            <p:ph idx="1"/>
          </p:nvPr>
        </p:nvSpPr>
        <p:spPr>
          <a:xfrm>
            <a:off x="595746" y="1778355"/>
            <a:ext cx="11000508" cy="3064971"/>
          </a:xfrm>
        </p:spPr>
        <p:txBody>
          <a:bodyPr>
            <a:normAutofit/>
          </a:bodyPr>
          <a:lstStyle/>
          <a:p>
            <a:pPr marL="0" indent="0">
              <a:buNone/>
            </a:pPr>
            <a:r>
              <a:rPr kumimoji="1" lang="ja-JP" altLang="en-US" sz="3200" dirty="0">
                <a:latin typeface="游ゴシック" panose="020B0400000000000000" pitchFamily="50" charset="-128"/>
                <a:ea typeface="游ゴシック" panose="020B0400000000000000" pitchFamily="50" charset="-128"/>
              </a:rPr>
              <a:t>ご不明な点がございましたら、以下の</a:t>
            </a:r>
            <a:r>
              <a:rPr kumimoji="1" lang="en-US" altLang="ja-JP" sz="3200" dirty="0">
                <a:latin typeface="游ゴシック" panose="020B0400000000000000" pitchFamily="50" charset="-128"/>
                <a:ea typeface="游ゴシック" panose="020B0400000000000000" pitchFamily="50" charset="-128"/>
              </a:rPr>
              <a:t>JROAD-CR</a:t>
            </a:r>
            <a:r>
              <a:rPr kumimoji="1" lang="ja-JP" altLang="en-US" sz="3200" dirty="0">
                <a:latin typeface="游ゴシック" panose="020B0400000000000000" pitchFamily="50" charset="-128"/>
                <a:ea typeface="游ゴシック" panose="020B0400000000000000" pitchFamily="50" charset="-128"/>
              </a:rPr>
              <a:t>研究事務局お問い合わせください</a:t>
            </a:r>
            <a:r>
              <a:rPr kumimoji="1" lang="ja-JP" altLang="en-US" dirty="0">
                <a:latin typeface="游ゴシック" panose="020B0400000000000000" pitchFamily="50" charset="-128"/>
                <a:ea typeface="游ゴシック" panose="020B0400000000000000" pitchFamily="50" charset="-128"/>
              </a:rPr>
              <a:t>。</a:t>
            </a:r>
            <a:endParaRPr kumimoji="1" lang="en-US" altLang="ja-JP" dirty="0">
              <a:solidFill>
                <a:schemeClr val="tx2"/>
              </a:solidFill>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0E98F6C-1DDC-4396-8772-456022ECAA8F}"/>
              </a:ext>
            </a:extLst>
          </p:cNvPr>
          <p:cNvSpPr>
            <a:spLocks noGrp="1"/>
          </p:cNvSpPr>
          <p:nvPr>
            <p:ph type="sldNum" sz="quarter" idx="12"/>
          </p:nvPr>
        </p:nvSpPr>
        <p:spPr/>
        <p:txBody>
          <a:bodyPr/>
          <a:lstStyle/>
          <a:p>
            <a:fld id="{1826DF21-67B9-4F7A-8C93-32D52CDE6E63}" type="slidenum">
              <a:rPr kumimoji="1" lang="ja-JP" altLang="en-US" smtClean="0"/>
              <a:t>43</a:t>
            </a:fld>
            <a:endParaRPr kumimoji="1" lang="ja-JP" altLang="en-US"/>
          </a:p>
        </p:txBody>
      </p:sp>
      <p:pic>
        <p:nvPicPr>
          <p:cNvPr id="16" name="図 15">
            <a:extLst>
              <a:ext uri="{FF2B5EF4-FFF2-40B4-BE49-F238E27FC236}">
                <a16:creationId xmlns:a16="http://schemas.microsoft.com/office/drawing/2014/main" id="{3265FECD-DF2D-45CD-B6E9-E9B52C76B64A}"/>
              </a:ext>
            </a:extLst>
          </p:cNvPr>
          <p:cNvPicPr>
            <a:picLocks noChangeAspect="1"/>
          </p:cNvPicPr>
          <p:nvPr/>
        </p:nvPicPr>
        <p:blipFill>
          <a:blip r:embed="rId2"/>
          <a:stretch>
            <a:fillRect/>
          </a:stretch>
        </p:blipFill>
        <p:spPr>
          <a:xfrm>
            <a:off x="9886384" y="14048"/>
            <a:ext cx="2305616" cy="759903"/>
          </a:xfrm>
          <a:prstGeom prst="rect">
            <a:avLst/>
          </a:prstGeom>
        </p:spPr>
      </p:pic>
      <p:sp>
        <p:nvSpPr>
          <p:cNvPr id="17" name="テキスト ボックス 16">
            <a:extLst>
              <a:ext uri="{FF2B5EF4-FFF2-40B4-BE49-F238E27FC236}">
                <a16:creationId xmlns:a16="http://schemas.microsoft.com/office/drawing/2014/main" id="{3345056B-1DF8-43DA-B54D-72E79D16B28A}"/>
              </a:ext>
            </a:extLst>
          </p:cNvPr>
          <p:cNvSpPr txBox="1"/>
          <p:nvPr/>
        </p:nvSpPr>
        <p:spPr>
          <a:xfrm>
            <a:off x="1268239" y="3747150"/>
            <a:ext cx="9110050" cy="2062103"/>
          </a:xfrm>
          <a:prstGeom prst="rect">
            <a:avLst/>
          </a:prstGeom>
          <a:noFill/>
        </p:spPr>
        <p:txBody>
          <a:bodyPr wrap="square" anchor="ctr">
            <a:spAutoFit/>
          </a:bodyPr>
          <a:lstStyle/>
          <a:p>
            <a:pPr algn="ctr">
              <a:lnSpc>
                <a:spcPct val="100000"/>
              </a:lnSpc>
            </a:pPr>
            <a:r>
              <a:rPr lang="ja-JP" altLang="en-US" sz="3200" b="1" dirty="0">
                <a:solidFill>
                  <a:schemeClr val="tx2">
                    <a:lumMod val="75000"/>
                  </a:schemeClr>
                </a:solidFill>
                <a:ea typeface="Meiryo" panose="020B0604030504040204" pitchFamily="34" charset="-128"/>
              </a:rPr>
              <a:t>お問い合わせ</a:t>
            </a:r>
            <a:r>
              <a:rPr lang="en-US" altLang="ja-JP" sz="3200" b="1" dirty="0">
                <a:solidFill>
                  <a:schemeClr val="tx2">
                    <a:lumMod val="75000"/>
                  </a:schemeClr>
                </a:solidFill>
                <a:ea typeface="Meiryo" panose="020B0604030504040204" pitchFamily="34" charset="-128"/>
              </a:rPr>
              <a:t> (JROAD-CR</a:t>
            </a:r>
            <a:r>
              <a:rPr lang="ja-JP" altLang="en-US" sz="3200" b="1" dirty="0">
                <a:solidFill>
                  <a:schemeClr val="tx2">
                    <a:lumMod val="75000"/>
                  </a:schemeClr>
                </a:solidFill>
                <a:ea typeface="Meiryo" panose="020B0604030504040204" pitchFamily="34" charset="-128"/>
              </a:rPr>
              <a:t>研究事務局</a:t>
            </a:r>
            <a:r>
              <a:rPr lang="en-US" altLang="ja-JP" sz="3200" b="1" dirty="0">
                <a:solidFill>
                  <a:schemeClr val="tx2">
                    <a:lumMod val="75000"/>
                  </a:schemeClr>
                </a:solidFill>
                <a:ea typeface="Meiryo" panose="020B0604030504040204" pitchFamily="34" charset="-128"/>
              </a:rPr>
              <a:t>)</a:t>
            </a:r>
            <a:endParaRPr lang="ja-JP" altLang="en-US" sz="3200" b="1" dirty="0">
              <a:solidFill>
                <a:schemeClr val="tx2">
                  <a:lumMod val="75000"/>
                </a:schemeClr>
              </a:solidFill>
              <a:ea typeface="Meiryo" panose="020B0604030504040204" pitchFamily="34" charset="-128"/>
            </a:endParaRPr>
          </a:p>
          <a:p>
            <a:pPr algn="ctr">
              <a:lnSpc>
                <a:spcPct val="100000"/>
              </a:lnSpc>
              <a:spcBef>
                <a:spcPts val="0"/>
              </a:spcBef>
            </a:pPr>
            <a:r>
              <a:rPr lang="ja-JP" altLang="en-US" sz="3200" dirty="0">
                <a:solidFill>
                  <a:schemeClr val="tx2">
                    <a:lumMod val="75000"/>
                  </a:schemeClr>
                </a:solidFill>
                <a:ea typeface="Meiryo" panose="020B0604030504040204" pitchFamily="34" charset="-128"/>
              </a:rPr>
              <a:t>福岡大学病院循環器内科　末松保憲</a:t>
            </a:r>
            <a:endParaRPr lang="en-US" altLang="ja-JP" sz="3200" dirty="0">
              <a:solidFill>
                <a:schemeClr val="tx2">
                  <a:lumMod val="75000"/>
                </a:schemeClr>
              </a:solidFill>
              <a:ea typeface="Meiryo" panose="020B0604030504040204" pitchFamily="34" charset="-128"/>
            </a:endParaRPr>
          </a:p>
          <a:p>
            <a:pPr algn="ctr">
              <a:lnSpc>
                <a:spcPct val="100000"/>
              </a:lnSpc>
              <a:spcBef>
                <a:spcPts val="0"/>
              </a:spcBef>
            </a:pPr>
            <a:r>
              <a:rPr lang="ja-JP" altLang="en-US" sz="3200" dirty="0">
                <a:solidFill>
                  <a:schemeClr val="tx2">
                    <a:lumMod val="75000"/>
                  </a:schemeClr>
                </a:solidFill>
                <a:ea typeface="Meiryo" panose="020B0604030504040204" pitchFamily="34" charset="-128"/>
              </a:rPr>
              <a:t>琉球大学病院リハビリテーション部　嶺井陽</a:t>
            </a:r>
            <a:br>
              <a:rPr lang="ja-JP" altLang="en-US" sz="3200" dirty="0">
                <a:solidFill>
                  <a:schemeClr val="tx2">
                    <a:lumMod val="75000"/>
                  </a:schemeClr>
                </a:solidFill>
                <a:ea typeface="Meiryo" panose="020B0604030504040204" pitchFamily="34" charset="-128"/>
              </a:rPr>
            </a:br>
            <a:r>
              <a:rPr lang="en-US" altLang="ja-JP" sz="3200" dirty="0">
                <a:solidFill>
                  <a:schemeClr val="tx2">
                    <a:lumMod val="75000"/>
                  </a:schemeClr>
                </a:solidFill>
                <a:ea typeface="Meiryo" panose="020B0604030504040204" pitchFamily="34" charset="-128"/>
              </a:rPr>
              <a:t>e-mail</a:t>
            </a:r>
            <a:r>
              <a:rPr lang="ja-JP" altLang="en-US" sz="3200" dirty="0">
                <a:solidFill>
                  <a:schemeClr val="tx2">
                    <a:lumMod val="75000"/>
                  </a:schemeClr>
                </a:solidFill>
                <a:ea typeface="Meiryo" panose="020B0604030504040204" pitchFamily="34" charset="-128"/>
              </a:rPr>
              <a:t>：</a:t>
            </a:r>
            <a:r>
              <a:rPr lang="en-US" altLang="ja-JP" sz="3200" dirty="0">
                <a:solidFill>
                  <a:schemeClr val="tx2">
                    <a:lumMod val="75000"/>
                  </a:schemeClr>
                </a:solidFill>
                <a:ea typeface="Meiryo" panose="020B0604030504040204" pitchFamily="34" charset="-128"/>
              </a:rPr>
              <a:t> jroadcr1@gmail.com</a:t>
            </a:r>
          </a:p>
        </p:txBody>
      </p:sp>
      <p:pic>
        <p:nvPicPr>
          <p:cNvPr id="7" name="図 6">
            <a:extLst>
              <a:ext uri="{FF2B5EF4-FFF2-40B4-BE49-F238E27FC236}">
                <a16:creationId xmlns:a16="http://schemas.microsoft.com/office/drawing/2014/main" id="{5E777090-1FB6-43B8-A67D-CE8AFD8AFCB3}"/>
              </a:ext>
            </a:extLst>
          </p:cNvPr>
          <p:cNvPicPr>
            <a:picLocks noChangeAspect="1"/>
          </p:cNvPicPr>
          <p:nvPr/>
        </p:nvPicPr>
        <p:blipFill>
          <a:blip r:embed="rId3"/>
          <a:stretch>
            <a:fillRect/>
          </a:stretch>
        </p:blipFill>
        <p:spPr>
          <a:xfrm>
            <a:off x="10049461" y="3338385"/>
            <a:ext cx="1749146" cy="16373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E5DE4F8-B594-479A-86CF-30569C936862}"/>
              </a:ext>
            </a:extLst>
          </p:cNvPr>
          <p:cNvPicPr>
            <a:picLocks noChangeAspect="1"/>
          </p:cNvPicPr>
          <p:nvPr/>
        </p:nvPicPr>
        <p:blipFill>
          <a:blip r:embed="rId2"/>
          <a:stretch>
            <a:fillRect/>
          </a:stretch>
        </p:blipFill>
        <p:spPr>
          <a:xfrm>
            <a:off x="1524001" y="1444957"/>
            <a:ext cx="5104015" cy="2249143"/>
          </a:xfrm>
          <a:prstGeom prst="rect">
            <a:avLst/>
          </a:prstGeom>
        </p:spPr>
      </p:pic>
      <p:sp>
        <p:nvSpPr>
          <p:cNvPr id="3" name="テキスト ボックス 2">
            <a:extLst>
              <a:ext uri="{FF2B5EF4-FFF2-40B4-BE49-F238E27FC236}">
                <a16:creationId xmlns:a16="http://schemas.microsoft.com/office/drawing/2014/main" id="{3FE52A39-A9E5-46F0-8D73-54EC64B7928D}"/>
              </a:ext>
            </a:extLst>
          </p:cNvPr>
          <p:cNvSpPr txBox="1"/>
          <p:nvPr/>
        </p:nvSpPr>
        <p:spPr>
          <a:xfrm>
            <a:off x="1156447" y="290877"/>
            <a:ext cx="9428427"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2-2</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パスワード設定   </a:t>
            </a:r>
            <a:r>
              <a:rPr lang="en-US" altLang="ja-JP"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初回ログインの場合</a:t>
            </a:r>
            <a:endParaRPr lang="en-US" altLang="ja-JP" sz="28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角丸四角形吹き出し 8">
            <a:extLst>
              <a:ext uri="{FF2B5EF4-FFF2-40B4-BE49-F238E27FC236}">
                <a16:creationId xmlns:a16="http://schemas.microsoft.com/office/drawing/2014/main" id="{BBD38FE2-EE4C-49C2-BC6E-CD25319D859C}"/>
              </a:ext>
            </a:extLst>
          </p:cNvPr>
          <p:cNvSpPr/>
          <p:nvPr/>
        </p:nvSpPr>
        <p:spPr bwMode="auto">
          <a:xfrm>
            <a:off x="5730240" y="1338348"/>
            <a:ext cx="3873732" cy="1240010"/>
          </a:xfrm>
          <a:prstGeom prst="wedgeRoundRectCallout">
            <a:avLst>
              <a:gd name="adj1" fmla="val -51743"/>
              <a:gd name="adj2" fmla="val 9705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パスワードガイドラインに従い任意のパスワードを入力し保存</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角丸四角形 92">
            <a:extLst>
              <a:ext uri="{FF2B5EF4-FFF2-40B4-BE49-F238E27FC236}">
                <a16:creationId xmlns:a16="http://schemas.microsoft.com/office/drawing/2014/main" id="{3D22593B-C25C-4105-AFC2-1613A4BD52A3}"/>
              </a:ext>
            </a:extLst>
          </p:cNvPr>
          <p:cNvSpPr/>
          <p:nvPr/>
        </p:nvSpPr>
        <p:spPr>
          <a:xfrm>
            <a:off x="1635066" y="4119650"/>
            <a:ext cx="4937760" cy="2249143"/>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パスワード設定</a:t>
            </a:r>
            <a:r>
              <a:rPr lang="en-US" altLang="ja-JP" sz="1600" b="1" dirty="0">
                <a:latin typeface="游ゴシック" panose="020B0400000000000000" pitchFamily="50" charset="-128"/>
                <a:ea typeface="游ゴシック" panose="020B0400000000000000" pitchFamily="50" charset="-128"/>
              </a:rPr>
              <a:t>※</a:t>
            </a:r>
          </a:p>
          <a:p>
            <a:r>
              <a:rPr lang="ja-JP" altLang="en-US" sz="1600" b="1" dirty="0">
                <a:latin typeface="游ゴシック" panose="020B0400000000000000" pitchFamily="50" charset="-128"/>
                <a:ea typeface="游ゴシック" panose="020B0400000000000000" pitchFamily="50" charset="-128"/>
              </a:rPr>
              <a:t>・文字で始まり、</a:t>
            </a:r>
            <a:r>
              <a:rPr lang="en-US" altLang="ja-JP" sz="1600" b="1" dirty="0">
                <a:latin typeface="游ゴシック" panose="020B0400000000000000" pitchFamily="50" charset="-128"/>
                <a:ea typeface="游ゴシック" panose="020B0400000000000000" pitchFamily="50" charset="-128"/>
              </a:rPr>
              <a:t>8</a:t>
            </a:r>
            <a:r>
              <a:rPr lang="ja-JP" altLang="en-US" sz="1600" b="1" dirty="0">
                <a:latin typeface="游ゴシック" panose="020B0400000000000000" pitchFamily="50" charset="-128"/>
                <a:ea typeface="游ゴシック" panose="020B0400000000000000" pitchFamily="50" charset="-128"/>
              </a:rPr>
              <a:t>文字以上</a:t>
            </a:r>
            <a:r>
              <a:rPr lang="en-US" altLang="ja-JP" sz="1600" b="1" dirty="0">
                <a:latin typeface="游ゴシック" panose="020B0400000000000000" pitchFamily="50" charset="-128"/>
                <a:ea typeface="游ゴシック" panose="020B0400000000000000" pitchFamily="50" charset="-128"/>
              </a:rPr>
              <a:t>20</a:t>
            </a:r>
            <a:r>
              <a:rPr lang="ja-JP" altLang="en-US" sz="1600" b="1" dirty="0">
                <a:latin typeface="游ゴシック" panose="020B0400000000000000" pitchFamily="50" charset="-128"/>
                <a:ea typeface="游ゴシック" panose="020B0400000000000000" pitchFamily="50" charset="-128"/>
              </a:rPr>
              <a:t>文字以内</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・数字</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文字以上</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・ハイフン（</a:t>
            </a:r>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）以外の特殊文字を</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文字以上</a:t>
            </a:r>
          </a:p>
          <a:p>
            <a:r>
              <a:rPr lang="ja-JP" altLang="en-US" sz="1600" b="1" dirty="0">
                <a:latin typeface="游ゴシック" panose="020B0400000000000000" pitchFamily="50" charset="-128"/>
                <a:ea typeface="游ゴシック" panose="020B0400000000000000" pitchFamily="50" charset="-128"/>
              </a:rPr>
              <a:t>・</a:t>
            </a:r>
            <a:r>
              <a:rPr lang="en-US" altLang="ja-JP" sz="1600" b="1" dirty="0">
                <a:latin typeface="游ゴシック" panose="020B0400000000000000" pitchFamily="50" charset="-128"/>
                <a:ea typeface="游ゴシック" panose="020B0400000000000000" pitchFamily="50" charset="-128"/>
              </a:rPr>
              <a:t>5</a:t>
            </a:r>
            <a:r>
              <a:rPr lang="ja-JP" altLang="en-US" sz="1600" b="1" dirty="0">
                <a:latin typeface="游ゴシック" panose="020B0400000000000000" pitchFamily="50" charset="-128"/>
                <a:ea typeface="游ゴシック" panose="020B0400000000000000" pitchFamily="50" charset="-128"/>
              </a:rPr>
              <a:t>文字以上の異なる文字を含める</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・有効期間は９０日</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・３回前までに設定したパスワードは再設定不可</a:t>
            </a:r>
          </a:p>
        </p:txBody>
      </p:sp>
      <p:sp>
        <p:nvSpPr>
          <p:cNvPr id="7" name="テキスト ボックス 6">
            <a:extLst>
              <a:ext uri="{FF2B5EF4-FFF2-40B4-BE49-F238E27FC236}">
                <a16:creationId xmlns:a16="http://schemas.microsoft.com/office/drawing/2014/main" id="{CA5BB9A1-54DC-41B9-8F6E-D29171B55D09}"/>
              </a:ext>
            </a:extLst>
          </p:cNvPr>
          <p:cNvSpPr txBox="1"/>
          <p:nvPr/>
        </p:nvSpPr>
        <p:spPr>
          <a:xfrm>
            <a:off x="4991258" y="1248081"/>
            <a:ext cx="1104743"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③</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8" name="矢印: 右 7">
            <a:extLst>
              <a:ext uri="{FF2B5EF4-FFF2-40B4-BE49-F238E27FC236}">
                <a16:creationId xmlns:a16="http://schemas.microsoft.com/office/drawing/2014/main" id="{1986B58C-704C-481A-B198-DF7B7BB738B4}"/>
              </a:ext>
            </a:extLst>
          </p:cNvPr>
          <p:cNvSpPr/>
          <p:nvPr/>
        </p:nvSpPr>
        <p:spPr bwMode="auto">
          <a:xfrm>
            <a:off x="6751549" y="4879571"/>
            <a:ext cx="566422" cy="61352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pic>
        <p:nvPicPr>
          <p:cNvPr id="9" name="図 8">
            <a:extLst>
              <a:ext uri="{FF2B5EF4-FFF2-40B4-BE49-F238E27FC236}">
                <a16:creationId xmlns:a16="http://schemas.microsoft.com/office/drawing/2014/main" id="{8F58CB7D-76BC-4F66-BF23-D249918DAA6D}"/>
              </a:ext>
            </a:extLst>
          </p:cNvPr>
          <p:cNvPicPr>
            <a:picLocks noChangeAspect="1"/>
          </p:cNvPicPr>
          <p:nvPr/>
        </p:nvPicPr>
        <p:blipFill>
          <a:blip r:embed="rId3"/>
          <a:stretch>
            <a:fillRect/>
          </a:stretch>
        </p:blipFill>
        <p:spPr>
          <a:xfrm>
            <a:off x="7675418" y="4039544"/>
            <a:ext cx="3092335" cy="2818456"/>
          </a:xfrm>
          <a:prstGeom prst="rect">
            <a:avLst/>
          </a:prstGeom>
        </p:spPr>
      </p:pic>
      <p:sp>
        <p:nvSpPr>
          <p:cNvPr id="10" name="テキスト ボックス 9">
            <a:extLst>
              <a:ext uri="{FF2B5EF4-FFF2-40B4-BE49-F238E27FC236}">
                <a16:creationId xmlns:a16="http://schemas.microsoft.com/office/drawing/2014/main" id="{F93B242E-0719-40FF-825E-8602C8FBA80F}"/>
              </a:ext>
            </a:extLst>
          </p:cNvPr>
          <p:cNvSpPr txBox="1"/>
          <p:nvPr/>
        </p:nvSpPr>
        <p:spPr>
          <a:xfrm>
            <a:off x="7072211" y="2910351"/>
            <a:ext cx="1104743"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④</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1" name="角丸四角形吹き出し 8">
            <a:extLst>
              <a:ext uri="{FF2B5EF4-FFF2-40B4-BE49-F238E27FC236}">
                <a16:creationId xmlns:a16="http://schemas.microsoft.com/office/drawing/2014/main" id="{76819338-55DE-4182-9483-4308DAFFD2D3}"/>
              </a:ext>
            </a:extLst>
          </p:cNvPr>
          <p:cNvSpPr/>
          <p:nvPr/>
        </p:nvSpPr>
        <p:spPr bwMode="auto">
          <a:xfrm>
            <a:off x="7802882" y="2961611"/>
            <a:ext cx="2740429" cy="1111136"/>
          </a:xfrm>
          <a:prstGeom prst="wedgeRoundRectCallout">
            <a:avLst>
              <a:gd name="adj1" fmla="val 6801"/>
              <a:gd name="adj2" fmla="val 70121"/>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使用許諾契約を確認のうえ「同意する」をクリック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61DF5B-7EB2-42A3-B9B3-97B6120BB2AF}"/>
              </a:ext>
            </a:extLst>
          </p:cNvPr>
          <p:cNvSpPr>
            <a:spLocks noGrp="1"/>
          </p:cNvSpPr>
          <p:nvPr>
            <p:ph type="sldNum" sz="quarter" idx="12"/>
          </p:nvPr>
        </p:nvSpPr>
        <p:spPr/>
        <p:txBody>
          <a:bodyPr/>
          <a:lstStyle/>
          <a:p>
            <a:fld id="{1826DF21-67B9-4F7A-8C93-32D52CDE6E63}" type="slidenum">
              <a:rPr kumimoji="1" lang="ja-JP" altLang="en-US" smtClean="0"/>
              <a:t>5</a:t>
            </a:fld>
            <a:endParaRPr kumimoji="1" lang="ja-JP" altLang="en-US"/>
          </a:p>
        </p:txBody>
      </p:sp>
      <p:pic>
        <p:nvPicPr>
          <p:cNvPr id="13" name="図 12">
            <a:extLst>
              <a:ext uri="{FF2B5EF4-FFF2-40B4-BE49-F238E27FC236}">
                <a16:creationId xmlns:a16="http://schemas.microsoft.com/office/drawing/2014/main" id="{2DF789DC-EC0C-4256-A3DD-5D46536CCBF9}"/>
              </a:ext>
            </a:extLst>
          </p:cNvPr>
          <p:cNvPicPr>
            <a:picLocks noChangeAspect="1"/>
          </p:cNvPicPr>
          <p:nvPr/>
        </p:nvPicPr>
        <p:blipFill>
          <a:blip r:embed="rId4"/>
          <a:stretch>
            <a:fillRect/>
          </a:stretch>
        </p:blipFill>
        <p:spPr>
          <a:xfrm>
            <a:off x="9886384" y="14048"/>
            <a:ext cx="2305616" cy="759903"/>
          </a:xfrm>
          <a:prstGeom prst="rect">
            <a:avLst/>
          </a:prstGeom>
        </p:spPr>
      </p:pic>
    </p:spTree>
    <p:extLst>
      <p:ext uri="{BB962C8B-B14F-4D97-AF65-F5344CB8AC3E}">
        <p14:creationId xmlns:p14="http://schemas.microsoft.com/office/powerpoint/2010/main" val="194229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45B326C-EAE9-4BA2-A24D-314BEA39BCD6}"/>
              </a:ext>
            </a:extLst>
          </p:cNvPr>
          <p:cNvPicPr>
            <a:picLocks noChangeAspect="1"/>
          </p:cNvPicPr>
          <p:nvPr/>
        </p:nvPicPr>
        <p:blipFill>
          <a:blip r:embed="rId3"/>
          <a:stretch>
            <a:fillRect/>
          </a:stretch>
        </p:blipFill>
        <p:spPr>
          <a:xfrm>
            <a:off x="2160456" y="1144685"/>
            <a:ext cx="3277970" cy="3288470"/>
          </a:xfrm>
          <a:prstGeom prst="rect">
            <a:avLst/>
          </a:prstGeom>
        </p:spPr>
      </p:pic>
      <p:sp>
        <p:nvSpPr>
          <p:cNvPr id="2" name="タイトル 1"/>
          <p:cNvSpPr>
            <a:spLocks noGrp="1"/>
          </p:cNvSpPr>
          <p:nvPr>
            <p:ph type="title"/>
          </p:nvPr>
        </p:nvSpPr>
        <p:spPr>
          <a:xfrm>
            <a:off x="1377289" y="181098"/>
            <a:ext cx="9325476" cy="1033738"/>
          </a:xfrm>
        </p:spPr>
        <p:txBody>
          <a:bodyPr>
            <a:normAutofit fontScale="90000"/>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3-1.</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パスワード忘れ時（再設定）の対応</a:t>
            </a:r>
            <a:b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br>
            <a:r>
              <a:rPr lang="en-US" altLang="ja-JP" sz="2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2000" b="1" dirty="0">
                <a:solidFill>
                  <a:schemeClr val="tx2">
                    <a:lumMod val="75000"/>
                  </a:schemeClr>
                </a:solidFill>
                <a:latin typeface="游ゴシック" panose="020B0400000000000000" pitchFamily="50" charset="-128"/>
                <a:ea typeface="游ゴシック" panose="020B0400000000000000" pitchFamily="50" charset="-128"/>
              </a:rPr>
              <a:t>パスワードを忘れた場合、またはアカウントロックした場合は再設定を行って下さい</a:t>
            </a:r>
          </a:p>
        </p:txBody>
      </p:sp>
      <p:sp>
        <p:nvSpPr>
          <p:cNvPr id="15" name="テキスト ボックス 14"/>
          <p:cNvSpPr txBox="1"/>
          <p:nvPr/>
        </p:nvSpPr>
        <p:spPr>
          <a:xfrm>
            <a:off x="1377289" y="1224978"/>
            <a:ext cx="1058191"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①</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4" name="矢印: 右 3">
            <a:extLst>
              <a:ext uri="{FF2B5EF4-FFF2-40B4-BE49-F238E27FC236}">
                <a16:creationId xmlns:a16="http://schemas.microsoft.com/office/drawing/2014/main" id="{1F5294D4-7E38-46AF-97E7-B2C77900915D}"/>
              </a:ext>
            </a:extLst>
          </p:cNvPr>
          <p:cNvSpPr/>
          <p:nvPr/>
        </p:nvSpPr>
        <p:spPr bwMode="auto">
          <a:xfrm>
            <a:off x="5791936" y="2610866"/>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8" name="テキスト ボックス 17"/>
          <p:cNvSpPr txBox="1"/>
          <p:nvPr/>
        </p:nvSpPr>
        <p:spPr>
          <a:xfrm>
            <a:off x="6037372" y="1244674"/>
            <a:ext cx="1053744"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②</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22" name="矢印: 右 21">
            <a:extLst>
              <a:ext uri="{FF2B5EF4-FFF2-40B4-BE49-F238E27FC236}">
                <a16:creationId xmlns:a16="http://schemas.microsoft.com/office/drawing/2014/main" id="{339C900F-3000-4E23-ADCA-D572CBBF86A0}"/>
              </a:ext>
            </a:extLst>
          </p:cNvPr>
          <p:cNvSpPr/>
          <p:nvPr/>
        </p:nvSpPr>
        <p:spPr bwMode="auto">
          <a:xfrm rot="5400000">
            <a:off x="8488541" y="4262172"/>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5" name="正方形/長方形 4">
            <a:extLst>
              <a:ext uri="{FF2B5EF4-FFF2-40B4-BE49-F238E27FC236}">
                <a16:creationId xmlns:a16="http://schemas.microsoft.com/office/drawing/2014/main" id="{A1DB7568-1FA0-4DFD-A3A1-61E9A998AB5F}"/>
              </a:ext>
            </a:extLst>
          </p:cNvPr>
          <p:cNvSpPr/>
          <p:nvPr/>
        </p:nvSpPr>
        <p:spPr bwMode="auto">
          <a:xfrm>
            <a:off x="2515124" y="3267402"/>
            <a:ext cx="2568633" cy="514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矢印: 右 18">
            <a:extLst>
              <a:ext uri="{FF2B5EF4-FFF2-40B4-BE49-F238E27FC236}">
                <a16:creationId xmlns:a16="http://schemas.microsoft.com/office/drawing/2014/main" id="{66F00087-CF85-45FC-995D-F50F02A5C0C2}"/>
              </a:ext>
            </a:extLst>
          </p:cNvPr>
          <p:cNvSpPr/>
          <p:nvPr/>
        </p:nvSpPr>
        <p:spPr bwMode="auto">
          <a:xfrm rot="10800000">
            <a:off x="5791936" y="5639470"/>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7" name="テキスト ボックス 6">
            <a:extLst>
              <a:ext uri="{FF2B5EF4-FFF2-40B4-BE49-F238E27FC236}">
                <a16:creationId xmlns:a16="http://schemas.microsoft.com/office/drawing/2014/main" id="{9DAF2F4D-EBDD-4752-8C7A-07E1EAAE0987}"/>
              </a:ext>
            </a:extLst>
          </p:cNvPr>
          <p:cNvSpPr txBox="1"/>
          <p:nvPr/>
        </p:nvSpPr>
        <p:spPr>
          <a:xfrm>
            <a:off x="1906385" y="5660967"/>
            <a:ext cx="3840480" cy="707886"/>
          </a:xfrm>
          <a:prstGeom prst="rect">
            <a:avLst/>
          </a:prstGeom>
          <a:noFill/>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登録メールアドレスに</a:t>
            </a:r>
            <a:r>
              <a:rPr lang="en-US" altLang="ja-JP" sz="2000" dirty="0">
                <a:latin typeface="游ゴシック" panose="020B0400000000000000" pitchFamily="50" charset="-128"/>
                <a:ea typeface="游ゴシック" panose="020B0400000000000000" pitchFamily="50" charset="-128"/>
              </a:rPr>
              <a:t>Datatrak</a:t>
            </a:r>
            <a:r>
              <a:rPr lang="ja-JP" altLang="en-US" sz="2000" dirty="0">
                <a:latin typeface="游ゴシック" panose="020B0400000000000000" pitchFamily="50" charset="-128"/>
                <a:ea typeface="游ゴシック" panose="020B0400000000000000" pitchFamily="50" charset="-128"/>
              </a:rPr>
              <a:t>からメールが届きます</a:t>
            </a:r>
          </a:p>
        </p:txBody>
      </p:sp>
      <p:pic>
        <p:nvPicPr>
          <p:cNvPr id="10" name="図 9">
            <a:extLst>
              <a:ext uri="{FF2B5EF4-FFF2-40B4-BE49-F238E27FC236}">
                <a16:creationId xmlns:a16="http://schemas.microsoft.com/office/drawing/2014/main" id="{E99DAC13-1521-4BD8-BFB9-A19B3F3CEEFA}"/>
              </a:ext>
            </a:extLst>
          </p:cNvPr>
          <p:cNvPicPr>
            <a:picLocks noChangeAspect="1"/>
          </p:cNvPicPr>
          <p:nvPr/>
        </p:nvPicPr>
        <p:blipFill>
          <a:blip r:embed="rId4"/>
          <a:stretch>
            <a:fillRect/>
          </a:stretch>
        </p:blipFill>
        <p:spPr>
          <a:xfrm>
            <a:off x="4625456" y="6114819"/>
            <a:ext cx="530398" cy="530398"/>
          </a:xfrm>
          <a:prstGeom prst="rect">
            <a:avLst/>
          </a:prstGeom>
        </p:spPr>
      </p:pic>
      <p:sp>
        <p:nvSpPr>
          <p:cNvPr id="16" name="正方形/長方形 15">
            <a:extLst>
              <a:ext uri="{FF2B5EF4-FFF2-40B4-BE49-F238E27FC236}">
                <a16:creationId xmlns:a16="http://schemas.microsoft.com/office/drawing/2014/main" id="{8276DC0C-3E76-43F2-A789-31696E8956C9}"/>
              </a:ext>
            </a:extLst>
          </p:cNvPr>
          <p:cNvSpPr/>
          <p:nvPr/>
        </p:nvSpPr>
        <p:spPr bwMode="auto">
          <a:xfrm>
            <a:off x="8082743" y="2685011"/>
            <a:ext cx="1454727" cy="2078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2C02F468-ABEE-4CC8-864D-65D92B4304DE}"/>
              </a:ext>
            </a:extLst>
          </p:cNvPr>
          <p:cNvSpPr/>
          <p:nvPr/>
        </p:nvSpPr>
        <p:spPr bwMode="auto">
          <a:xfrm>
            <a:off x="8027324" y="5997145"/>
            <a:ext cx="1343892" cy="2540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F332DC6C-BC9F-4DE1-A045-EEC45F966BB0}"/>
              </a:ext>
            </a:extLst>
          </p:cNvPr>
          <p:cNvSpPr>
            <a:spLocks noGrp="1"/>
          </p:cNvSpPr>
          <p:nvPr>
            <p:ph type="sldNum" sz="quarter" idx="12"/>
          </p:nvPr>
        </p:nvSpPr>
        <p:spPr/>
        <p:txBody>
          <a:bodyPr/>
          <a:lstStyle/>
          <a:p>
            <a:fld id="{1826DF21-67B9-4F7A-8C93-32D52CDE6E63}" type="slidenum">
              <a:rPr kumimoji="1" lang="ja-JP" altLang="en-US" smtClean="0"/>
              <a:t>6</a:t>
            </a:fld>
            <a:endParaRPr kumimoji="1" lang="ja-JP" altLang="en-US"/>
          </a:p>
        </p:txBody>
      </p:sp>
      <p:grpSp>
        <p:nvGrpSpPr>
          <p:cNvPr id="13" name="グループ化 12">
            <a:extLst>
              <a:ext uri="{FF2B5EF4-FFF2-40B4-BE49-F238E27FC236}">
                <a16:creationId xmlns:a16="http://schemas.microsoft.com/office/drawing/2014/main" id="{6AF4378B-1EDE-4A48-9A48-21B9B54EA58D}"/>
              </a:ext>
            </a:extLst>
          </p:cNvPr>
          <p:cNvGrpSpPr/>
          <p:nvPr/>
        </p:nvGrpSpPr>
        <p:grpSpPr>
          <a:xfrm>
            <a:off x="6744393" y="1707315"/>
            <a:ext cx="3807229" cy="2307733"/>
            <a:chOff x="6744393" y="1707315"/>
            <a:chExt cx="3807229" cy="2307733"/>
          </a:xfrm>
        </p:grpSpPr>
        <p:pic>
          <p:nvPicPr>
            <p:cNvPr id="8" name="図 7">
              <a:extLst>
                <a:ext uri="{FF2B5EF4-FFF2-40B4-BE49-F238E27FC236}">
                  <a16:creationId xmlns:a16="http://schemas.microsoft.com/office/drawing/2014/main" id="{B4CDBB8A-AC87-4EA0-B135-947177971247}"/>
                </a:ext>
              </a:extLst>
            </p:cNvPr>
            <p:cNvPicPr>
              <a:picLocks noChangeAspect="1"/>
            </p:cNvPicPr>
            <p:nvPr/>
          </p:nvPicPr>
          <p:blipFill>
            <a:blip r:embed="rId5"/>
            <a:stretch>
              <a:fillRect/>
            </a:stretch>
          </p:blipFill>
          <p:spPr>
            <a:xfrm>
              <a:off x="6744393" y="1707315"/>
              <a:ext cx="3807229" cy="2307733"/>
            </a:xfrm>
            <a:prstGeom prst="rect">
              <a:avLst/>
            </a:prstGeom>
          </p:spPr>
        </p:pic>
        <p:pic>
          <p:nvPicPr>
            <p:cNvPr id="11" name="図 10">
              <a:extLst>
                <a:ext uri="{FF2B5EF4-FFF2-40B4-BE49-F238E27FC236}">
                  <a16:creationId xmlns:a16="http://schemas.microsoft.com/office/drawing/2014/main" id="{02B57D65-8379-4B15-B4AB-27204BFCF852}"/>
                </a:ext>
              </a:extLst>
            </p:cNvPr>
            <p:cNvPicPr>
              <a:picLocks noChangeAspect="1"/>
            </p:cNvPicPr>
            <p:nvPr/>
          </p:nvPicPr>
          <p:blipFill>
            <a:blip r:embed="rId6"/>
            <a:stretch>
              <a:fillRect/>
            </a:stretch>
          </p:blipFill>
          <p:spPr>
            <a:xfrm>
              <a:off x="8144009" y="1844852"/>
              <a:ext cx="998148" cy="263810"/>
            </a:xfrm>
            <a:prstGeom prst="rect">
              <a:avLst/>
            </a:prstGeom>
          </p:spPr>
        </p:pic>
      </p:grpSp>
      <p:grpSp>
        <p:nvGrpSpPr>
          <p:cNvPr id="12" name="グループ化 11">
            <a:extLst>
              <a:ext uri="{FF2B5EF4-FFF2-40B4-BE49-F238E27FC236}">
                <a16:creationId xmlns:a16="http://schemas.microsoft.com/office/drawing/2014/main" id="{C7A37AF5-BCFB-4F3F-AC6A-4948C439C3BB}"/>
              </a:ext>
            </a:extLst>
          </p:cNvPr>
          <p:cNvGrpSpPr/>
          <p:nvPr/>
        </p:nvGrpSpPr>
        <p:grpSpPr>
          <a:xfrm>
            <a:off x="6628014" y="5012186"/>
            <a:ext cx="3981797" cy="1638691"/>
            <a:chOff x="6628014" y="5012186"/>
            <a:chExt cx="3981797" cy="1638691"/>
          </a:xfrm>
        </p:grpSpPr>
        <p:pic>
          <p:nvPicPr>
            <p:cNvPr id="9" name="図 8">
              <a:extLst>
                <a:ext uri="{FF2B5EF4-FFF2-40B4-BE49-F238E27FC236}">
                  <a16:creationId xmlns:a16="http://schemas.microsoft.com/office/drawing/2014/main" id="{7A946A71-764C-4868-9CEE-610DF4339900}"/>
                </a:ext>
              </a:extLst>
            </p:cNvPr>
            <p:cNvPicPr>
              <a:picLocks noChangeAspect="1"/>
            </p:cNvPicPr>
            <p:nvPr/>
          </p:nvPicPr>
          <p:blipFill>
            <a:blip r:embed="rId7"/>
            <a:stretch>
              <a:fillRect/>
            </a:stretch>
          </p:blipFill>
          <p:spPr>
            <a:xfrm>
              <a:off x="6628014" y="5012186"/>
              <a:ext cx="3981797" cy="1638691"/>
            </a:xfrm>
            <a:prstGeom prst="rect">
              <a:avLst/>
            </a:prstGeom>
          </p:spPr>
        </p:pic>
        <p:pic>
          <p:nvPicPr>
            <p:cNvPr id="23" name="図 22">
              <a:extLst>
                <a:ext uri="{FF2B5EF4-FFF2-40B4-BE49-F238E27FC236}">
                  <a16:creationId xmlns:a16="http://schemas.microsoft.com/office/drawing/2014/main" id="{DD190EAF-C051-4AAB-B00E-C2427D8E5694}"/>
                </a:ext>
              </a:extLst>
            </p:cNvPr>
            <p:cNvPicPr>
              <a:picLocks noChangeAspect="1"/>
            </p:cNvPicPr>
            <p:nvPr/>
          </p:nvPicPr>
          <p:blipFill>
            <a:blip r:embed="rId6"/>
            <a:stretch>
              <a:fillRect/>
            </a:stretch>
          </p:blipFill>
          <p:spPr>
            <a:xfrm>
              <a:off x="8030241" y="5254925"/>
              <a:ext cx="1106245" cy="292380"/>
            </a:xfrm>
            <a:prstGeom prst="rect">
              <a:avLst/>
            </a:prstGeom>
          </p:spPr>
        </p:pic>
      </p:grpSp>
      <p:sp>
        <p:nvSpPr>
          <p:cNvPr id="20" name="テキスト ボックス 19">
            <a:extLst>
              <a:ext uri="{FF2B5EF4-FFF2-40B4-BE49-F238E27FC236}">
                <a16:creationId xmlns:a16="http://schemas.microsoft.com/office/drawing/2014/main" id="{496430C9-445E-45C5-BE4D-F39BFBA4115F}"/>
              </a:ext>
            </a:extLst>
          </p:cNvPr>
          <p:cNvSpPr txBox="1"/>
          <p:nvPr/>
        </p:nvSpPr>
        <p:spPr>
          <a:xfrm>
            <a:off x="6096000" y="4471263"/>
            <a:ext cx="1053744"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③</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pic>
        <p:nvPicPr>
          <p:cNvPr id="24" name="図 23">
            <a:extLst>
              <a:ext uri="{FF2B5EF4-FFF2-40B4-BE49-F238E27FC236}">
                <a16:creationId xmlns:a16="http://schemas.microsoft.com/office/drawing/2014/main" id="{52F89176-2E8D-4CCD-AF48-532E01408CDD}"/>
              </a:ext>
            </a:extLst>
          </p:cNvPr>
          <p:cNvPicPr>
            <a:picLocks noChangeAspect="1"/>
          </p:cNvPicPr>
          <p:nvPr/>
        </p:nvPicPr>
        <p:blipFill>
          <a:blip r:embed="rId8"/>
          <a:stretch>
            <a:fillRect/>
          </a:stretch>
        </p:blipFill>
        <p:spPr>
          <a:xfrm>
            <a:off x="9886384" y="14048"/>
            <a:ext cx="2305616" cy="759903"/>
          </a:xfrm>
          <a:prstGeom prst="rect">
            <a:avLst/>
          </a:prstGeom>
        </p:spPr>
      </p:pic>
    </p:spTree>
    <p:extLst>
      <p:ext uri="{BB962C8B-B14F-4D97-AF65-F5344CB8AC3E}">
        <p14:creationId xmlns:p14="http://schemas.microsoft.com/office/powerpoint/2010/main" val="296609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6E3F0EA-0A0F-4134-8893-2DD91695E2EC}"/>
              </a:ext>
            </a:extLst>
          </p:cNvPr>
          <p:cNvSpPr>
            <a:spLocks noGrp="1"/>
          </p:cNvSpPr>
          <p:nvPr>
            <p:ph type="title"/>
          </p:nvPr>
        </p:nvSpPr>
        <p:spPr>
          <a:xfrm>
            <a:off x="1071418" y="0"/>
            <a:ext cx="9178711" cy="1143000"/>
          </a:xfrm>
        </p:spPr>
        <p:txBody>
          <a:bodyPr>
            <a:normAutofit fontScale="90000"/>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3-2.</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パスワード忘れ時（再設定）の対応</a:t>
            </a:r>
          </a:p>
        </p:txBody>
      </p:sp>
      <p:sp>
        <p:nvSpPr>
          <p:cNvPr id="11" name="テキスト ボックス 10">
            <a:extLst>
              <a:ext uri="{FF2B5EF4-FFF2-40B4-BE49-F238E27FC236}">
                <a16:creationId xmlns:a16="http://schemas.microsoft.com/office/drawing/2014/main" id="{91936501-957E-4A6F-B1BD-F5C62933A942}"/>
              </a:ext>
            </a:extLst>
          </p:cNvPr>
          <p:cNvSpPr txBox="1"/>
          <p:nvPr/>
        </p:nvSpPr>
        <p:spPr>
          <a:xfrm>
            <a:off x="1164715" y="1096340"/>
            <a:ext cx="1053744"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④</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81956301-AE3F-49A0-AAF2-D5D7D50A91B4}"/>
              </a:ext>
            </a:extLst>
          </p:cNvPr>
          <p:cNvSpPr txBox="1"/>
          <p:nvPr/>
        </p:nvSpPr>
        <p:spPr>
          <a:xfrm>
            <a:off x="6693639" y="1096340"/>
            <a:ext cx="1053744"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⑤</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7" name="矢印: 右 16">
            <a:extLst>
              <a:ext uri="{FF2B5EF4-FFF2-40B4-BE49-F238E27FC236}">
                <a16:creationId xmlns:a16="http://schemas.microsoft.com/office/drawing/2014/main" id="{42628B89-AF8C-410F-B3A0-EF4898C75007}"/>
              </a:ext>
            </a:extLst>
          </p:cNvPr>
          <p:cNvSpPr/>
          <p:nvPr/>
        </p:nvSpPr>
        <p:spPr bwMode="auto">
          <a:xfrm rot="5400000">
            <a:off x="8012580" y="3615230"/>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sp>
        <p:nvSpPr>
          <p:cNvPr id="18" name="矢印: 右 17">
            <a:extLst>
              <a:ext uri="{FF2B5EF4-FFF2-40B4-BE49-F238E27FC236}">
                <a16:creationId xmlns:a16="http://schemas.microsoft.com/office/drawing/2014/main" id="{001417E3-A52A-4DB3-8D77-E9DDD8D9622D}"/>
              </a:ext>
            </a:extLst>
          </p:cNvPr>
          <p:cNvSpPr/>
          <p:nvPr/>
        </p:nvSpPr>
        <p:spPr bwMode="auto">
          <a:xfrm>
            <a:off x="5791936" y="2635805"/>
            <a:ext cx="608129"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pic>
        <p:nvPicPr>
          <p:cNvPr id="5" name="図 4">
            <a:extLst>
              <a:ext uri="{FF2B5EF4-FFF2-40B4-BE49-F238E27FC236}">
                <a16:creationId xmlns:a16="http://schemas.microsoft.com/office/drawing/2014/main" id="{4674664F-F029-40B6-A321-FD4D8149C249}"/>
              </a:ext>
            </a:extLst>
          </p:cNvPr>
          <p:cNvPicPr>
            <a:picLocks noChangeAspect="1"/>
          </p:cNvPicPr>
          <p:nvPr/>
        </p:nvPicPr>
        <p:blipFill>
          <a:blip r:embed="rId2"/>
          <a:stretch>
            <a:fillRect/>
          </a:stretch>
        </p:blipFill>
        <p:spPr>
          <a:xfrm>
            <a:off x="599242" y="1976004"/>
            <a:ext cx="4997431" cy="1203190"/>
          </a:xfrm>
          <a:prstGeom prst="rect">
            <a:avLst/>
          </a:prstGeom>
        </p:spPr>
      </p:pic>
      <p:sp>
        <p:nvSpPr>
          <p:cNvPr id="19" name="角丸四角形吹き出し 8">
            <a:extLst>
              <a:ext uri="{FF2B5EF4-FFF2-40B4-BE49-F238E27FC236}">
                <a16:creationId xmlns:a16="http://schemas.microsoft.com/office/drawing/2014/main" id="{64C4F712-755B-4C79-A3C7-1CFE05CA03B1}"/>
              </a:ext>
            </a:extLst>
          </p:cNvPr>
          <p:cNvSpPr/>
          <p:nvPr/>
        </p:nvSpPr>
        <p:spPr bwMode="auto">
          <a:xfrm>
            <a:off x="2556821" y="984201"/>
            <a:ext cx="2643446" cy="864524"/>
          </a:xfrm>
          <a:prstGeom prst="wedgeRoundRectCallout">
            <a:avLst>
              <a:gd name="adj1" fmla="val -38453"/>
              <a:gd name="adj2" fmla="val 105934"/>
              <a:gd name="adj3" fmla="val 16667"/>
            </a:avLst>
          </a:prstGeom>
          <a:solidFill>
            <a:schemeClr val="accent6">
              <a:lumMod val="20000"/>
              <a:lumOff val="80000"/>
            </a:schemeClr>
          </a:solidFill>
          <a:ln>
            <a:solidFill>
              <a:schemeClr val="accent6">
                <a:lumMod val="75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メールに記載の</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URL</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FE67B806-B32F-49EF-8442-C46BE54EBDE4}"/>
              </a:ext>
            </a:extLst>
          </p:cNvPr>
          <p:cNvSpPr/>
          <p:nvPr/>
        </p:nvSpPr>
        <p:spPr bwMode="auto">
          <a:xfrm>
            <a:off x="9022080" y="5437420"/>
            <a:ext cx="781396" cy="34823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FD6F7F5-1842-4A19-8086-534DAEC72EF1}"/>
              </a:ext>
            </a:extLst>
          </p:cNvPr>
          <p:cNvSpPr>
            <a:spLocks noGrp="1"/>
          </p:cNvSpPr>
          <p:nvPr>
            <p:ph type="sldNum" sz="quarter" idx="12"/>
          </p:nvPr>
        </p:nvSpPr>
        <p:spPr/>
        <p:txBody>
          <a:bodyPr/>
          <a:lstStyle/>
          <a:p>
            <a:fld id="{1826DF21-67B9-4F7A-8C93-32D52CDE6E63}" type="slidenum">
              <a:rPr kumimoji="1" lang="ja-JP" altLang="en-US" smtClean="0"/>
              <a:t>7</a:t>
            </a:fld>
            <a:endParaRPr kumimoji="1" lang="ja-JP" altLang="en-US"/>
          </a:p>
        </p:txBody>
      </p:sp>
      <p:grpSp>
        <p:nvGrpSpPr>
          <p:cNvPr id="7" name="グループ化 6">
            <a:extLst>
              <a:ext uri="{FF2B5EF4-FFF2-40B4-BE49-F238E27FC236}">
                <a16:creationId xmlns:a16="http://schemas.microsoft.com/office/drawing/2014/main" id="{42A5EEAB-74E0-47DA-ADA5-1944AD6A8E9D}"/>
              </a:ext>
            </a:extLst>
          </p:cNvPr>
          <p:cNvGrpSpPr/>
          <p:nvPr/>
        </p:nvGrpSpPr>
        <p:grpSpPr>
          <a:xfrm>
            <a:off x="6774163" y="2132949"/>
            <a:ext cx="3000375" cy="1266825"/>
            <a:chOff x="7009588" y="2541778"/>
            <a:chExt cx="3000375" cy="1266825"/>
          </a:xfrm>
        </p:grpSpPr>
        <p:pic>
          <p:nvPicPr>
            <p:cNvPr id="9" name="図 8">
              <a:extLst>
                <a:ext uri="{FF2B5EF4-FFF2-40B4-BE49-F238E27FC236}">
                  <a16:creationId xmlns:a16="http://schemas.microsoft.com/office/drawing/2014/main" id="{B6AAE834-2540-4089-AB88-90BBEC1A3C2B}"/>
                </a:ext>
              </a:extLst>
            </p:cNvPr>
            <p:cNvPicPr>
              <a:picLocks noChangeAspect="1"/>
            </p:cNvPicPr>
            <p:nvPr/>
          </p:nvPicPr>
          <p:blipFill>
            <a:blip r:embed="rId3"/>
            <a:stretch>
              <a:fillRect/>
            </a:stretch>
          </p:blipFill>
          <p:spPr>
            <a:xfrm>
              <a:off x="7009588" y="2541778"/>
              <a:ext cx="3000375" cy="1266825"/>
            </a:xfrm>
            <a:prstGeom prst="rect">
              <a:avLst/>
            </a:prstGeom>
          </p:spPr>
        </p:pic>
        <p:pic>
          <p:nvPicPr>
            <p:cNvPr id="3" name="図 2">
              <a:extLst>
                <a:ext uri="{FF2B5EF4-FFF2-40B4-BE49-F238E27FC236}">
                  <a16:creationId xmlns:a16="http://schemas.microsoft.com/office/drawing/2014/main" id="{03798A60-C33B-4F4B-A2A6-DA482E2F0AA4}"/>
                </a:ext>
              </a:extLst>
            </p:cNvPr>
            <p:cNvPicPr>
              <a:picLocks noChangeAspect="1"/>
            </p:cNvPicPr>
            <p:nvPr/>
          </p:nvPicPr>
          <p:blipFill>
            <a:blip r:embed="rId4"/>
            <a:stretch>
              <a:fillRect/>
            </a:stretch>
          </p:blipFill>
          <p:spPr>
            <a:xfrm>
              <a:off x="7819617" y="2808744"/>
              <a:ext cx="1192938" cy="315294"/>
            </a:xfrm>
            <a:prstGeom prst="rect">
              <a:avLst/>
            </a:prstGeom>
          </p:spPr>
        </p:pic>
      </p:grpSp>
      <p:grpSp>
        <p:nvGrpSpPr>
          <p:cNvPr id="6" name="グループ化 5">
            <a:extLst>
              <a:ext uri="{FF2B5EF4-FFF2-40B4-BE49-F238E27FC236}">
                <a16:creationId xmlns:a16="http://schemas.microsoft.com/office/drawing/2014/main" id="{855F8C4A-B4D9-4355-8458-C17911FDA387}"/>
              </a:ext>
            </a:extLst>
          </p:cNvPr>
          <p:cNvGrpSpPr/>
          <p:nvPr/>
        </p:nvGrpSpPr>
        <p:grpSpPr>
          <a:xfrm>
            <a:off x="6179318" y="4269173"/>
            <a:ext cx="4192847" cy="2209800"/>
            <a:chOff x="6276976" y="4566991"/>
            <a:chExt cx="4391025" cy="2209800"/>
          </a:xfrm>
        </p:grpSpPr>
        <p:pic>
          <p:nvPicPr>
            <p:cNvPr id="10" name="図 9">
              <a:extLst>
                <a:ext uri="{FF2B5EF4-FFF2-40B4-BE49-F238E27FC236}">
                  <a16:creationId xmlns:a16="http://schemas.microsoft.com/office/drawing/2014/main" id="{EB528773-5EF6-4BC4-9136-1A56611F0E96}"/>
                </a:ext>
              </a:extLst>
            </p:cNvPr>
            <p:cNvPicPr>
              <a:picLocks noChangeAspect="1"/>
            </p:cNvPicPr>
            <p:nvPr/>
          </p:nvPicPr>
          <p:blipFill>
            <a:blip r:embed="rId5"/>
            <a:stretch>
              <a:fillRect/>
            </a:stretch>
          </p:blipFill>
          <p:spPr>
            <a:xfrm>
              <a:off x="6276976" y="4566991"/>
              <a:ext cx="4391025" cy="2209800"/>
            </a:xfrm>
            <a:prstGeom prst="rect">
              <a:avLst/>
            </a:prstGeom>
          </p:spPr>
        </p:pic>
        <p:pic>
          <p:nvPicPr>
            <p:cNvPr id="23" name="図 22">
              <a:extLst>
                <a:ext uri="{FF2B5EF4-FFF2-40B4-BE49-F238E27FC236}">
                  <a16:creationId xmlns:a16="http://schemas.microsoft.com/office/drawing/2014/main" id="{1BC9E3E0-838A-46C5-B76E-E60A9DD723C8}"/>
                </a:ext>
              </a:extLst>
            </p:cNvPr>
            <p:cNvPicPr>
              <a:picLocks noChangeAspect="1"/>
            </p:cNvPicPr>
            <p:nvPr/>
          </p:nvPicPr>
          <p:blipFill>
            <a:blip r:embed="rId4"/>
            <a:stretch>
              <a:fillRect/>
            </a:stretch>
          </p:blipFill>
          <p:spPr>
            <a:xfrm>
              <a:off x="8610600" y="4743245"/>
              <a:ext cx="1081792" cy="285918"/>
            </a:xfrm>
            <a:prstGeom prst="rect">
              <a:avLst/>
            </a:prstGeom>
          </p:spPr>
        </p:pic>
      </p:grpSp>
      <p:sp>
        <p:nvSpPr>
          <p:cNvPr id="20" name="テキスト ボックス 19">
            <a:extLst>
              <a:ext uri="{FF2B5EF4-FFF2-40B4-BE49-F238E27FC236}">
                <a16:creationId xmlns:a16="http://schemas.microsoft.com/office/drawing/2014/main" id="{6150E0FA-B18B-45DA-92C5-4A0C030CC705}"/>
              </a:ext>
            </a:extLst>
          </p:cNvPr>
          <p:cNvSpPr txBox="1"/>
          <p:nvPr/>
        </p:nvSpPr>
        <p:spPr>
          <a:xfrm>
            <a:off x="6096000" y="3418975"/>
            <a:ext cx="1053744" cy="830997"/>
          </a:xfrm>
          <a:prstGeom prst="rect">
            <a:avLst/>
          </a:prstGeom>
          <a:noFill/>
        </p:spPr>
        <p:txBody>
          <a:bodyPr wrap="square" rtlCol="0">
            <a:spAutoFit/>
          </a:bodyPr>
          <a:lstStyle/>
          <a:p>
            <a:r>
              <a:rPr lang="ja-JP" altLang="en-US" sz="4800" b="1" dirty="0">
                <a:solidFill>
                  <a:srgbClr val="FF0066"/>
                </a:solidFill>
                <a:latin typeface="游ゴシック" panose="020B0400000000000000" pitchFamily="50" charset="-128"/>
                <a:ea typeface="游ゴシック" panose="020B0400000000000000" pitchFamily="50" charset="-128"/>
              </a:rPr>
              <a:t>⑥</a:t>
            </a:r>
            <a:endParaRPr lang="en-US" altLang="ja-JP" sz="4800" b="1" dirty="0">
              <a:solidFill>
                <a:srgbClr val="FF0066"/>
              </a:solidFill>
              <a:latin typeface="游ゴシック" panose="020B0400000000000000" pitchFamily="50" charset="-128"/>
              <a:ea typeface="游ゴシック" panose="020B0400000000000000" pitchFamily="50" charset="-128"/>
            </a:endParaRPr>
          </a:p>
        </p:txBody>
      </p:sp>
      <p:sp>
        <p:nvSpPr>
          <p:cNvPr id="13" name="角丸四角形吹き出し 8">
            <a:extLst>
              <a:ext uri="{FF2B5EF4-FFF2-40B4-BE49-F238E27FC236}">
                <a16:creationId xmlns:a16="http://schemas.microsoft.com/office/drawing/2014/main" id="{E3E8B0E2-B222-405B-9FA9-2EAA48116589}"/>
              </a:ext>
            </a:extLst>
          </p:cNvPr>
          <p:cNvSpPr/>
          <p:nvPr/>
        </p:nvSpPr>
        <p:spPr bwMode="auto">
          <a:xfrm>
            <a:off x="9412778" y="3422035"/>
            <a:ext cx="2743200" cy="933927"/>
          </a:xfrm>
          <a:prstGeom prst="wedgeRoundRectCallout">
            <a:avLst>
              <a:gd name="adj1" fmla="val -46307"/>
              <a:gd name="adj2" fmla="val 128846"/>
              <a:gd name="adj3" fmla="val 16667"/>
            </a:avLst>
          </a:prstGeom>
          <a:solidFill>
            <a:schemeClr val="accent6">
              <a:lumMod val="20000"/>
              <a:lumOff val="80000"/>
            </a:schemeClr>
          </a:solidFill>
          <a:ln>
            <a:solidFill>
              <a:schemeClr val="accent6">
                <a:lumMod val="75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dirty="0">
                <a:latin typeface="游ゴシック" panose="020B0400000000000000" pitchFamily="50" charset="-128"/>
                <a:ea typeface="游ゴシック" panose="020B0400000000000000" pitchFamily="50" charset="-128"/>
                <a:cs typeface="Meiryo UI" panose="020B0604030504040204" pitchFamily="50" charset="-128"/>
              </a:rPr>
              <a:t>パスワードガイドラインに従い、任意のパスワードを入力し保存</a:t>
            </a:r>
            <a:endParaRPr lang="en-US" altLang="ja-JP"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4" name="角丸四角形吹き出し 8">
            <a:extLst>
              <a:ext uri="{FF2B5EF4-FFF2-40B4-BE49-F238E27FC236}">
                <a16:creationId xmlns:a16="http://schemas.microsoft.com/office/drawing/2014/main" id="{00E76E95-8F4C-4494-94D2-58C2BC46DE4F}"/>
              </a:ext>
            </a:extLst>
          </p:cNvPr>
          <p:cNvSpPr/>
          <p:nvPr/>
        </p:nvSpPr>
        <p:spPr bwMode="auto">
          <a:xfrm>
            <a:off x="7848650" y="974242"/>
            <a:ext cx="2435629" cy="984119"/>
          </a:xfrm>
          <a:prstGeom prst="wedgeRoundRectCallout">
            <a:avLst>
              <a:gd name="adj1" fmla="val 3274"/>
              <a:gd name="adj2" fmla="val 106935"/>
              <a:gd name="adj3" fmla="val 16667"/>
            </a:avLst>
          </a:prstGeom>
          <a:solidFill>
            <a:schemeClr val="accent6">
              <a:lumMod val="20000"/>
              <a:lumOff val="80000"/>
            </a:schemeClr>
          </a:solidFill>
          <a:ln>
            <a:solidFill>
              <a:schemeClr val="accent6">
                <a:lumMod val="75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下記画面に遷移したら</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OK</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78BE8C22-C62D-405C-BE18-802F59BA3385}"/>
              </a:ext>
            </a:extLst>
          </p:cNvPr>
          <p:cNvSpPr/>
          <p:nvPr/>
        </p:nvSpPr>
        <p:spPr bwMode="auto">
          <a:xfrm>
            <a:off x="8095129" y="3070262"/>
            <a:ext cx="340659" cy="2484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92">
            <a:extLst>
              <a:ext uri="{FF2B5EF4-FFF2-40B4-BE49-F238E27FC236}">
                <a16:creationId xmlns:a16="http://schemas.microsoft.com/office/drawing/2014/main" id="{BDBE9966-F690-4077-9F07-68C5A95CBA7F}"/>
              </a:ext>
            </a:extLst>
          </p:cNvPr>
          <p:cNvSpPr/>
          <p:nvPr/>
        </p:nvSpPr>
        <p:spPr>
          <a:xfrm>
            <a:off x="658913" y="4157364"/>
            <a:ext cx="4937760" cy="2249143"/>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パスワード設定</a:t>
            </a:r>
            <a:r>
              <a:rPr lang="en-US" altLang="ja-JP" sz="1600" b="1" dirty="0">
                <a:latin typeface="游ゴシック" panose="020B0400000000000000" pitchFamily="50" charset="-128"/>
                <a:ea typeface="游ゴシック" panose="020B0400000000000000" pitchFamily="50" charset="-128"/>
              </a:rPr>
              <a:t>※</a:t>
            </a:r>
          </a:p>
          <a:p>
            <a:r>
              <a:rPr lang="ja-JP" altLang="en-US" sz="1600" b="1" dirty="0">
                <a:latin typeface="游ゴシック" panose="020B0400000000000000" pitchFamily="50" charset="-128"/>
                <a:ea typeface="游ゴシック" panose="020B0400000000000000" pitchFamily="50" charset="-128"/>
              </a:rPr>
              <a:t>・文字で始まり、</a:t>
            </a:r>
            <a:r>
              <a:rPr lang="en-US" altLang="ja-JP" sz="1600" b="1" dirty="0">
                <a:latin typeface="游ゴシック" panose="020B0400000000000000" pitchFamily="50" charset="-128"/>
                <a:ea typeface="游ゴシック" panose="020B0400000000000000" pitchFamily="50" charset="-128"/>
              </a:rPr>
              <a:t>8</a:t>
            </a:r>
            <a:r>
              <a:rPr lang="ja-JP" altLang="en-US" sz="1600" b="1" dirty="0">
                <a:latin typeface="游ゴシック" panose="020B0400000000000000" pitchFamily="50" charset="-128"/>
                <a:ea typeface="游ゴシック" panose="020B0400000000000000" pitchFamily="50" charset="-128"/>
              </a:rPr>
              <a:t>文字以上</a:t>
            </a:r>
            <a:r>
              <a:rPr lang="en-US" altLang="ja-JP" sz="1600" b="1" dirty="0">
                <a:latin typeface="游ゴシック" panose="020B0400000000000000" pitchFamily="50" charset="-128"/>
                <a:ea typeface="游ゴシック" panose="020B0400000000000000" pitchFamily="50" charset="-128"/>
              </a:rPr>
              <a:t>20</a:t>
            </a:r>
            <a:r>
              <a:rPr lang="ja-JP" altLang="en-US" sz="1600" b="1" dirty="0">
                <a:latin typeface="游ゴシック" panose="020B0400000000000000" pitchFamily="50" charset="-128"/>
                <a:ea typeface="游ゴシック" panose="020B0400000000000000" pitchFamily="50" charset="-128"/>
              </a:rPr>
              <a:t>文字以内</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・数字</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文字以上</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・ハイフン（</a:t>
            </a:r>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）以外の特殊文字を</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文字以上</a:t>
            </a:r>
          </a:p>
          <a:p>
            <a:r>
              <a:rPr lang="ja-JP" altLang="en-US" sz="1600" b="1" dirty="0">
                <a:latin typeface="游ゴシック" panose="020B0400000000000000" pitchFamily="50" charset="-128"/>
                <a:ea typeface="游ゴシック" panose="020B0400000000000000" pitchFamily="50" charset="-128"/>
              </a:rPr>
              <a:t>・</a:t>
            </a:r>
            <a:r>
              <a:rPr lang="en-US" altLang="ja-JP" sz="1600" b="1" dirty="0">
                <a:latin typeface="游ゴシック" panose="020B0400000000000000" pitchFamily="50" charset="-128"/>
                <a:ea typeface="游ゴシック" panose="020B0400000000000000" pitchFamily="50" charset="-128"/>
              </a:rPr>
              <a:t>5</a:t>
            </a:r>
            <a:r>
              <a:rPr lang="ja-JP" altLang="en-US" sz="1600" b="1" dirty="0">
                <a:latin typeface="游ゴシック" panose="020B0400000000000000" pitchFamily="50" charset="-128"/>
                <a:ea typeface="游ゴシック" panose="020B0400000000000000" pitchFamily="50" charset="-128"/>
              </a:rPr>
              <a:t>文字以上の異なる文字を含める</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・有効期間は９０日</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・３回前までに設定したパスワードは再設定不可</a:t>
            </a:r>
          </a:p>
        </p:txBody>
      </p:sp>
      <p:pic>
        <p:nvPicPr>
          <p:cNvPr id="26" name="図 25">
            <a:extLst>
              <a:ext uri="{FF2B5EF4-FFF2-40B4-BE49-F238E27FC236}">
                <a16:creationId xmlns:a16="http://schemas.microsoft.com/office/drawing/2014/main" id="{69FB36C8-3647-43B7-AD29-964D77E5FF29}"/>
              </a:ext>
            </a:extLst>
          </p:cNvPr>
          <p:cNvPicPr>
            <a:picLocks noChangeAspect="1"/>
          </p:cNvPicPr>
          <p:nvPr/>
        </p:nvPicPr>
        <p:blipFill>
          <a:blip r:embed="rId6"/>
          <a:stretch>
            <a:fillRect/>
          </a:stretch>
        </p:blipFill>
        <p:spPr>
          <a:xfrm>
            <a:off x="9886384" y="14048"/>
            <a:ext cx="2305616" cy="759903"/>
          </a:xfrm>
          <a:prstGeom prst="rect">
            <a:avLst/>
          </a:prstGeom>
        </p:spPr>
      </p:pic>
    </p:spTree>
    <p:extLst>
      <p:ext uri="{BB962C8B-B14F-4D97-AF65-F5344CB8AC3E}">
        <p14:creationId xmlns:p14="http://schemas.microsoft.com/office/powerpoint/2010/main" val="147665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0AAB31-9A3A-4DA7-808E-054D54A5F1D4}"/>
              </a:ext>
            </a:extLst>
          </p:cNvPr>
          <p:cNvPicPr>
            <a:picLocks noChangeAspect="1"/>
          </p:cNvPicPr>
          <p:nvPr/>
        </p:nvPicPr>
        <p:blipFill>
          <a:blip r:embed="rId2"/>
          <a:stretch>
            <a:fillRect/>
          </a:stretch>
        </p:blipFill>
        <p:spPr>
          <a:xfrm>
            <a:off x="1976438" y="2448876"/>
            <a:ext cx="8239125" cy="4015758"/>
          </a:xfrm>
          <a:prstGeom prst="rect">
            <a:avLst/>
          </a:prstGeom>
        </p:spPr>
      </p:pic>
      <p:sp>
        <p:nvSpPr>
          <p:cNvPr id="4" name="タイトル 18"/>
          <p:cNvSpPr>
            <a:spLocks noGrp="1"/>
          </p:cNvSpPr>
          <p:nvPr>
            <p:ph type="title"/>
          </p:nvPr>
        </p:nvSpPr>
        <p:spPr>
          <a:xfrm>
            <a:off x="2428875" y="75503"/>
            <a:ext cx="8020050" cy="1017144"/>
          </a:xfrm>
        </p:spPr>
        <p:txBody>
          <a:bodyPr/>
          <a:lstStyle/>
          <a:p>
            <a:pPr algn="r"/>
            <a:r>
              <a:rPr lang="ja-JP" altLang="en-US" sz="2400" b="1" dirty="0"/>
              <a:t>　　　　　　</a:t>
            </a:r>
            <a:r>
              <a:rPr lang="ja-JP" altLang="en-US" sz="3600" b="1" dirty="0"/>
              <a:t> </a:t>
            </a:r>
            <a:r>
              <a:rPr lang="en-US" altLang="ja-JP" sz="1800" dirty="0"/>
              <a:t> </a:t>
            </a:r>
            <a:r>
              <a:rPr lang="ja-JP" altLang="en-US" sz="2400" dirty="0"/>
              <a:t>　</a:t>
            </a:r>
          </a:p>
        </p:txBody>
      </p:sp>
      <p:sp>
        <p:nvSpPr>
          <p:cNvPr id="9" name="角丸四角形吹き出し 8"/>
          <p:cNvSpPr/>
          <p:nvPr/>
        </p:nvSpPr>
        <p:spPr bwMode="auto">
          <a:xfrm>
            <a:off x="5207913" y="3708372"/>
            <a:ext cx="4344555" cy="1596561"/>
          </a:xfrm>
          <a:prstGeom prst="wedgeRoundRectCallout">
            <a:avLst>
              <a:gd name="adj1" fmla="val -62458"/>
              <a:gd name="adj2" fmla="val -34934"/>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2"/>
                </a:solidFill>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「ユーザ名」</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solidFill>
                  <a:schemeClr val="tx2"/>
                </a:solidFill>
                <a:latin typeface="游ゴシック" panose="020B0400000000000000" pitchFamily="50" charset="-128"/>
                <a:ea typeface="游ゴシック" panose="020B0400000000000000" pitchFamily="50" charset="-128"/>
                <a:cs typeface="Meiryo UI" panose="020B0604030504040204" pitchFamily="50" charset="-128"/>
              </a:rPr>
              <a:t>   </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「パスワード」を入力</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   </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solidFill>
                  <a:srgbClr val="FF0000"/>
                </a:solidFill>
                <a:latin typeface="游ゴシック" panose="020B0400000000000000" pitchFamily="50" charset="-128"/>
                <a:ea typeface="游ゴシック" panose="020B0400000000000000" pitchFamily="50" charset="-128"/>
                <a:cs typeface="Meiryo UI" panose="020B0604030504040204" pitchFamily="50" charset="-128"/>
              </a:rPr>
              <a:t>ログイン</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ボタンをクリック</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6" name="テキスト ボックス 5"/>
          <p:cNvSpPr txBox="1"/>
          <p:nvPr/>
        </p:nvSpPr>
        <p:spPr>
          <a:xfrm>
            <a:off x="2182262" y="290878"/>
            <a:ext cx="8194793" cy="2339102"/>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4</a:t>
            </a:r>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ログイン</a:t>
            </a:r>
            <a:endParaRPr lang="en-US" altLang="ja-JP" sz="4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endParaRPr>
          </a:p>
          <a:p>
            <a:endParaRPr lang="en-US" altLang="ja-JP" sz="60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endParaRPr>
          </a:p>
          <a:p>
            <a:r>
              <a:rPr lang="en-US" altLang="ja-JP" sz="32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rPr>
              <a:t>https://secure.datatrak.net</a:t>
            </a:r>
            <a:endParaRPr lang="en-US" altLang="ja-JP" sz="2400" b="1" dirty="0">
              <a:solidFill>
                <a:schemeClr val="tx2">
                  <a:lumMod val="75000"/>
                </a:schemeClr>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4AC5B25F-FE9D-4B59-94FF-E3C877FAA73D}"/>
              </a:ext>
            </a:extLst>
          </p:cNvPr>
          <p:cNvSpPr/>
          <p:nvPr/>
        </p:nvSpPr>
        <p:spPr bwMode="auto">
          <a:xfrm>
            <a:off x="2288771" y="3483929"/>
            <a:ext cx="2244436" cy="100494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42E8225-157C-4E18-8D87-D69657ACAC0F}"/>
              </a:ext>
            </a:extLst>
          </p:cNvPr>
          <p:cNvSpPr>
            <a:spLocks noGrp="1"/>
          </p:cNvSpPr>
          <p:nvPr>
            <p:ph type="sldNum" sz="quarter" idx="12"/>
          </p:nvPr>
        </p:nvSpPr>
        <p:spPr/>
        <p:txBody>
          <a:bodyPr/>
          <a:lstStyle/>
          <a:p>
            <a:fld id="{1826DF21-67B9-4F7A-8C93-32D52CDE6E63}" type="slidenum">
              <a:rPr kumimoji="1" lang="ja-JP" altLang="en-US" smtClean="0"/>
              <a:t>8</a:t>
            </a:fld>
            <a:endParaRPr kumimoji="1" lang="ja-JP" altLang="en-US"/>
          </a:p>
        </p:txBody>
      </p:sp>
      <p:sp>
        <p:nvSpPr>
          <p:cNvPr id="12" name="角丸四角形吹き出し 8">
            <a:extLst>
              <a:ext uri="{FF2B5EF4-FFF2-40B4-BE49-F238E27FC236}">
                <a16:creationId xmlns:a16="http://schemas.microsoft.com/office/drawing/2014/main" id="{9A22B986-7831-466B-9CF9-05C56809430C}"/>
              </a:ext>
            </a:extLst>
          </p:cNvPr>
          <p:cNvSpPr/>
          <p:nvPr/>
        </p:nvSpPr>
        <p:spPr bwMode="auto">
          <a:xfrm>
            <a:off x="2288771" y="1370484"/>
            <a:ext cx="2695966" cy="398810"/>
          </a:xfrm>
          <a:prstGeom prst="wedgeRoundRectCallout">
            <a:avLst>
              <a:gd name="adj1" fmla="val -20910"/>
              <a:gd name="adj2" fmla="val 87199"/>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この</a:t>
            </a: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URL</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にアクセス</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51AB79BD-8B8C-47D8-9C3C-F64E4B0742AD}"/>
              </a:ext>
            </a:extLst>
          </p:cNvPr>
          <p:cNvPicPr>
            <a:picLocks noChangeAspect="1"/>
          </p:cNvPicPr>
          <p:nvPr/>
        </p:nvPicPr>
        <p:blipFill>
          <a:blip r:embed="rId3"/>
          <a:stretch>
            <a:fillRect/>
          </a:stretch>
        </p:blipFill>
        <p:spPr>
          <a:xfrm>
            <a:off x="9982200" y="0"/>
            <a:ext cx="2304488" cy="762066"/>
          </a:xfrm>
          <a:prstGeom prst="rect">
            <a:avLst/>
          </a:prstGeom>
        </p:spPr>
      </p:pic>
    </p:spTree>
    <p:extLst>
      <p:ext uri="{BB962C8B-B14F-4D97-AF65-F5344CB8AC3E}">
        <p14:creationId xmlns:p14="http://schemas.microsoft.com/office/powerpoint/2010/main" val="97551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70FEDDE-300D-4823-A7E7-A0B4AEBA8BEA}"/>
              </a:ext>
            </a:extLst>
          </p:cNvPr>
          <p:cNvSpPr>
            <a:spLocks noGrp="1"/>
          </p:cNvSpPr>
          <p:nvPr>
            <p:ph type="title"/>
          </p:nvPr>
        </p:nvSpPr>
        <p:spPr>
          <a:xfrm>
            <a:off x="1981200" y="274639"/>
            <a:ext cx="8229600" cy="865773"/>
          </a:xfrm>
        </p:spPr>
        <p:txBody>
          <a:bodyPr/>
          <a:lstStyle/>
          <a:p>
            <a:pPr algn="l"/>
            <a:r>
              <a:rPr lang="en-US" altLang="ja-JP" sz="4000" b="1" dirty="0">
                <a:solidFill>
                  <a:schemeClr val="tx2">
                    <a:lumMod val="75000"/>
                  </a:schemeClr>
                </a:solidFill>
                <a:latin typeface="游ゴシック" panose="020B0400000000000000" pitchFamily="50" charset="-128"/>
                <a:ea typeface="游ゴシック" panose="020B0400000000000000" pitchFamily="50" charset="-128"/>
              </a:rPr>
              <a:t>5.</a:t>
            </a:r>
            <a:r>
              <a:rPr lang="ja-JP" altLang="en-US" sz="4000" b="1" dirty="0">
                <a:solidFill>
                  <a:schemeClr val="tx2">
                    <a:lumMod val="75000"/>
                  </a:schemeClr>
                </a:solidFill>
                <a:latin typeface="游ゴシック" panose="020B0400000000000000" pitchFamily="50" charset="-128"/>
                <a:ea typeface="游ゴシック" panose="020B0400000000000000" pitchFamily="50" charset="-128"/>
              </a:rPr>
              <a:t>画面の説明</a:t>
            </a:r>
            <a:endParaRPr lang="ja-JP" altLang="en-US" sz="4000" dirty="0">
              <a:solidFill>
                <a:schemeClr val="tx2">
                  <a:lumMod val="75000"/>
                </a:schemeClr>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127FD48-6C26-419E-A4A0-53B39789AA25}"/>
              </a:ext>
            </a:extLst>
          </p:cNvPr>
          <p:cNvSpPr>
            <a:spLocks noGrp="1"/>
          </p:cNvSpPr>
          <p:nvPr>
            <p:ph type="sldNum" sz="quarter" idx="12"/>
          </p:nvPr>
        </p:nvSpPr>
        <p:spPr/>
        <p:txBody>
          <a:bodyPr/>
          <a:lstStyle/>
          <a:p>
            <a:fld id="{1826DF21-67B9-4F7A-8C93-32D52CDE6E63}" type="slidenum">
              <a:rPr kumimoji="1" lang="ja-JP" altLang="en-US" smtClean="0"/>
              <a:t>9</a:t>
            </a:fld>
            <a:endParaRPr kumimoji="1" lang="ja-JP" altLang="en-US"/>
          </a:p>
        </p:txBody>
      </p:sp>
      <p:pic>
        <p:nvPicPr>
          <p:cNvPr id="16" name="コンテンツ プレースホルダー 15">
            <a:extLst>
              <a:ext uri="{FF2B5EF4-FFF2-40B4-BE49-F238E27FC236}">
                <a16:creationId xmlns:a16="http://schemas.microsoft.com/office/drawing/2014/main" id="{9A70BF59-AA27-4EEF-99D6-7DA30C28E14A}"/>
              </a:ext>
            </a:extLst>
          </p:cNvPr>
          <p:cNvPicPr>
            <a:picLocks noGrp="1" noChangeAspect="1"/>
          </p:cNvPicPr>
          <p:nvPr>
            <p:ph idx="1"/>
          </p:nvPr>
        </p:nvPicPr>
        <p:blipFill>
          <a:blip r:embed="rId2"/>
          <a:stretch>
            <a:fillRect/>
          </a:stretch>
        </p:blipFill>
        <p:spPr>
          <a:xfrm>
            <a:off x="2081522" y="1438275"/>
            <a:ext cx="2457450" cy="1990725"/>
          </a:xfrm>
        </p:spPr>
      </p:pic>
      <p:pic>
        <p:nvPicPr>
          <p:cNvPr id="17" name="図 16">
            <a:extLst>
              <a:ext uri="{FF2B5EF4-FFF2-40B4-BE49-F238E27FC236}">
                <a16:creationId xmlns:a16="http://schemas.microsoft.com/office/drawing/2014/main" id="{3D206187-6F4F-451D-8601-497AA75E5EED}"/>
              </a:ext>
            </a:extLst>
          </p:cNvPr>
          <p:cNvPicPr>
            <a:picLocks noChangeAspect="1"/>
          </p:cNvPicPr>
          <p:nvPr/>
        </p:nvPicPr>
        <p:blipFill>
          <a:blip r:embed="rId3"/>
          <a:stretch>
            <a:fillRect/>
          </a:stretch>
        </p:blipFill>
        <p:spPr>
          <a:xfrm>
            <a:off x="2210253" y="2734373"/>
            <a:ext cx="1524000" cy="425285"/>
          </a:xfrm>
          <a:prstGeom prst="rect">
            <a:avLst/>
          </a:prstGeom>
        </p:spPr>
      </p:pic>
      <p:sp>
        <p:nvSpPr>
          <p:cNvPr id="18" name="角丸四角形吹き出し 8">
            <a:extLst>
              <a:ext uri="{FF2B5EF4-FFF2-40B4-BE49-F238E27FC236}">
                <a16:creationId xmlns:a16="http://schemas.microsoft.com/office/drawing/2014/main" id="{1E6DAEC7-0126-431F-BE5C-41474252C23E}"/>
              </a:ext>
            </a:extLst>
          </p:cNvPr>
          <p:cNvSpPr/>
          <p:nvPr/>
        </p:nvSpPr>
        <p:spPr bwMode="auto">
          <a:xfrm>
            <a:off x="4616886" y="1789377"/>
            <a:ext cx="6455502" cy="1727749"/>
          </a:xfrm>
          <a:prstGeom prst="wedgeRoundRectCallout">
            <a:avLst>
              <a:gd name="adj1" fmla="val -61385"/>
              <a:gd name="adj2" fmla="val 16351"/>
              <a:gd name="adj3" fmla="val 16667"/>
            </a:avLst>
          </a:prstGeom>
          <a:solidFill>
            <a:schemeClr val="accent6">
              <a:lumMod val="20000"/>
              <a:lumOff val="80000"/>
            </a:schemeClr>
          </a:solidFill>
          <a:ln>
            <a:solidFill>
              <a:schemeClr val="accent6">
                <a:lumMod val="5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50000"/>
              </a:spcBef>
              <a:spcAft>
                <a:spcPct val="0"/>
              </a:spcAft>
            </a:pPr>
            <a:r>
              <a:rPr lang="ja-JP" altLang="en-US" sz="2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マイスタディ一覧に表示されている</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a:t>
            </a:r>
            <a:r>
              <a:rPr lang="en-US" altLang="ja-JP" sz="2000" b="1" dirty="0">
                <a:latin typeface="游ゴシック" panose="020B0400000000000000" pitchFamily="50" charset="-128"/>
                <a:ea typeface="游ゴシック" panose="020B0400000000000000" pitchFamily="50" charset="-128"/>
                <a:cs typeface="Meiryo UI" panose="020B0604030504040204" pitchFamily="50" charset="-128"/>
              </a:rPr>
              <a:t>JROAD-CR</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」をクリックします。</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a:p>
            <a:pPr fontAlgn="base">
              <a:spcBef>
                <a:spcPct val="50000"/>
              </a:spcBef>
              <a:spcAft>
                <a:spcPct val="0"/>
              </a:spcAft>
            </a:pPr>
            <a:r>
              <a:rPr lang="en-US" altLang="ja-JP" sz="2000" dirty="0">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2000" dirty="0">
                <a:latin typeface="游ゴシック" panose="020B0400000000000000" pitchFamily="50" charset="-128"/>
                <a:ea typeface="游ゴシック" panose="020B0400000000000000" pitchFamily="50" charset="-128"/>
                <a:cs typeface="Meiryo UI" panose="020B0604030504040204" pitchFamily="50" charset="-128"/>
              </a:rPr>
              <a:t>複数施設のアカウントを申請された場合は、登録施設を選択してください。</a:t>
            </a:r>
            <a:endParaRPr lang="en-US" altLang="ja-JP" sz="2000" dirty="0">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0" name="図 19">
            <a:extLst>
              <a:ext uri="{FF2B5EF4-FFF2-40B4-BE49-F238E27FC236}">
                <a16:creationId xmlns:a16="http://schemas.microsoft.com/office/drawing/2014/main" id="{D1DCE681-DC69-4B49-B0C7-AC472FB8ABD8}"/>
              </a:ext>
            </a:extLst>
          </p:cNvPr>
          <p:cNvPicPr>
            <a:picLocks noChangeAspect="1"/>
          </p:cNvPicPr>
          <p:nvPr/>
        </p:nvPicPr>
        <p:blipFill>
          <a:blip r:embed="rId4"/>
          <a:stretch>
            <a:fillRect/>
          </a:stretch>
        </p:blipFill>
        <p:spPr>
          <a:xfrm>
            <a:off x="2082019" y="3908836"/>
            <a:ext cx="8068370" cy="2447514"/>
          </a:xfrm>
          <a:prstGeom prst="rect">
            <a:avLst/>
          </a:prstGeom>
        </p:spPr>
      </p:pic>
      <p:pic>
        <p:nvPicPr>
          <p:cNvPr id="22" name="図 21">
            <a:extLst>
              <a:ext uri="{FF2B5EF4-FFF2-40B4-BE49-F238E27FC236}">
                <a16:creationId xmlns:a16="http://schemas.microsoft.com/office/drawing/2014/main" id="{22C6973F-C4F3-4191-82B0-4EF7168EBDC4}"/>
              </a:ext>
            </a:extLst>
          </p:cNvPr>
          <p:cNvPicPr>
            <a:picLocks noChangeAspect="1"/>
          </p:cNvPicPr>
          <p:nvPr/>
        </p:nvPicPr>
        <p:blipFill>
          <a:blip r:embed="rId5"/>
          <a:stretch>
            <a:fillRect/>
          </a:stretch>
        </p:blipFill>
        <p:spPr>
          <a:xfrm>
            <a:off x="7712556" y="4079338"/>
            <a:ext cx="2437833" cy="16188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 name="正方形/長方形 22">
            <a:extLst>
              <a:ext uri="{FF2B5EF4-FFF2-40B4-BE49-F238E27FC236}">
                <a16:creationId xmlns:a16="http://schemas.microsoft.com/office/drawing/2014/main" id="{43A22EBD-AF8C-40B4-BEA4-1DF2F9E5A197}"/>
              </a:ext>
            </a:extLst>
          </p:cNvPr>
          <p:cNvSpPr/>
          <p:nvPr/>
        </p:nvSpPr>
        <p:spPr bwMode="auto">
          <a:xfrm>
            <a:off x="7937269" y="5029266"/>
            <a:ext cx="673331" cy="20665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600"/>
              </a:lnSpc>
              <a:spcBef>
                <a:spcPct val="50000"/>
              </a:spcBef>
              <a:spcAft>
                <a:spcPct val="0"/>
              </a:spcAft>
            </a:pPr>
            <a:endParaRPr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33686E8B-5584-42F2-8CFA-E2F295599D97}"/>
              </a:ext>
            </a:extLst>
          </p:cNvPr>
          <p:cNvPicPr>
            <a:picLocks noChangeAspect="1"/>
          </p:cNvPicPr>
          <p:nvPr/>
        </p:nvPicPr>
        <p:blipFill rotWithShape="1">
          <a:blip r:embed="rId6"/>
          <a:srcRect t="19783" b="-1"/>
          <a:stretch/>
        </p:blipFill>
        <p:spPr>
          <a:xfrm>
            <a:off x="2377693" y="2815628"/>
            <a:ext cx="1008303" cy="258380"/>
          </a:xfrm>
          <a:prstGeom prst="rect">
            <a:avLst/>
          </a:prstGeom>
        </p:spPr>
      </p:pic>
      <p:sp>
        <p:nvSpPr>
          <p:cNvPr id="13" name="矢印: 右 12">
            <a:extLst>
              <a:ext uri="{FF2B5EF4-FFF2-40B4-BE49-F238E27FC236}">
                <a16:creationId xmlns:a16="http://schemas.microsoft.com/office/drawing/2014/main" id="{CBFC6D52-1963-4FF7-B095-E1D2B9B02204}"/>
              </a:ext>
            </a:extLst>
          </p:cNvPr>
          <p:cNvSpPr/>
          <p:nvPr/>
        </p:nvSpPr>
        <p:spPr bwMode="auto">
          <a:xfrm rot="5400000">
            <a:off x="4260904" y="3374963"/>
            <a:ext cx="359443" cy="587910"/>
          </a:xfrm>
          <a:prstGeom prst="rightArrow">
            <a:avLst/>
          </a:prstGeom>
          <a:solidFill>
            <a:schemeClr val="accent6">
              <a:lumMod val="20000"/>
              <a:lumOff val="80000"/>
            </a:schemeClr>
          </a:solid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dirty="0">
              <a:solidFill>
                <a:srgbClr val="FF0000"/>
              </a:solidFill>
              <a:latin typeface="Arial" charset="0"/>
              <a:ea typeface="ＭＳ Ｐゴシック" pitchFamily="50" charset="-128"/>
            </a:endParaRPr>
          </a:p>
        </p:txBody>
      </p:sp>
      <p:pic>
        <p:nvPicPr>
          <p:cNvPr id="14" name="図 13">
            <a:extLst>
              <a:ext uri="{FF2B5EF4-FFF2-40B4-BE49-F238E27FC236}">
                <a16:creationId xmlns:a16="http://schemas.microsoft.com/office/drawing/2014/main" id="{AB0E9841-427D-4672-A0F3-0D45B3654E5E}"/>
              </a:ext>
            </a:extLst>
          </p:cNvPr>
          <p:cNvPicPr>
            <a:picLocks noChangeAspect="1"/>
          </p:cNvPicPr>
          <p:nvPr/>
        </p:nvPicPr>
        <p:blipFill>
          <a:blip r:embed="rId7"/>
          <a:stretch>
            <a:fillRect/>
          </a:stretch>
        </p:blipFill>
        <p:spPr>
          <a:xfrm>
            <a:off x="9886384" y="14048"/>
            <a:ext cx="2305616" cy="759903"/>
          </a:xfrm>
          <a:prstGeom prst="rect">
            <a:avLst/>
          </a:prstGeom>
        </p:spPr>
      </p:pic>
    </p:spTree>
    <p:extLst>
      <p:ext uri="{BB962C8B-B14F-4D97-AF65-F5344CB8AC3E}">
        <p14:creationId xmlns:p14="http://schemas.microsoft.com/office/powerpoint/2010/main" val="3708524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2637</Words>
  <Application>Microsoft Office PowerPoint</Application>
  <PresentationFormat>ワイド画面</PresentationFormat>
  <Paragraphs>293</Paragraphs>
  <Slides>43</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43</vt:i4>
      </vt:variant>
    </vt:vector>
  </HeadingPairs>
  <TitlesOfParts>
    <vt:vector size="48" baseType="lpstr">
      <vt:lpstr>Meiryo UI</vt:lpstr>
      <vt:lpstr>游ゴシック</vt:lpstr>
      <vt:lpstr>游ゴシック Light</vt:lpstr>
      <vt:lpstr>Arial</vt:lpstr>
      <vt:lpstr>Office テーマ</vt:lpstr>
      <vt:lpstr>本邦心大血管リハビリテーションの 問題点の抽出と対策の検討 〔JROAD-CR〕  簡易版　EDC 入力マニュアル 　　　　　　　　　　　　</vt:lpstr>
      <vt:lpstr>PowerPoint プレゼンテーション</vt:lpstr>
      <vt:lpstr>1.EDCシステム使用開始までの流れ</vt:lpstr>
      <vt:lpstr>PowerPoint プレゼンテーション</vt:lpstr>
      <vt:lpstr>PowerPoint プレゼンテーション</vt:lpstr>
      <vt:lpstr>3-1.パスワード忘れ時（再設定）の対応 ※パスワードを忘れた場合、またはアカウントロックした場合は再設定を行って下さい</vt:lpstr>
      <vt:lpstr>3-2.パスワード忘れ時（再設定）の対応</vt:lpstr>
      <vt:lpstr>　　　　　　  　</vt:lpstr>
      <vt:lpstr>5.画面の説明</vt:lpstr>
      <vt:lpstr>6.症例登録について</vt:lpstr>
      <vt:lpstr>7.登録症例の呼び出し方</vt:lpstr>
      <vt:lpstr>8. CRFの説明（基本情報）</vt:lpstr>
      <vt:lpstr>9. CRFの説明（入院時）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10. CRFの説明（退院時）</vt:lpstr>
      <vt:lpstr>PowerPoint プレゼンテーション</vt:lpstr>
      <vt:lpstr>PowerPoint プレゼンテーション</vt:lpstr>
      <vt:lpstr>PowerPoint プレゼンテーション</vt:lpstr>
      <vt:lpstr>PowerPoint プレゼンテーション</vt:lpstr>
      <vt:lpstr>11. CRFの説明（予後_6か月後）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12. CRFの説明（予後_最終追跡調査）</vt:lpstr>
      <vt:lpstr>PowerPoint プレゼンテーション</vt:lpstr>
      <vt:lpstr>PowerPoint プレゼンテーション</vt:lpstr>
      <vt:lpstr>PowerPoint プレゼンテーション</vt:lpstr>
      <vt:lpstr>PowerPoint プレゼンテーション</vt:lpstr>
      <vt:lpstr>13. CRFの説明（心臓リハビリテーションの経過）</vt:lpstr>
      <vt:lpstr>14. CRFの説明（入院を必要とする心血管イベント）</vt:lpstr>
      <vt:lpstr>15.登録完了症例のステータス変更方法</vt:lpstr>
      <vt:lpstr>16.アラート（黒色）の対応</vt:lpstr>
      <vt:lpstr>17.アラート（赤色）の対応</vt:lpstr>
      <vt:lpstr>18.クエリ（茶色）の対応</vt:lpstr>
      <vt:lpstr>19.ログアウト（登録を終了する）</vt:lpstr>
      <vt:lpstr>20.もしも、困ったことが発生したら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丸田　明子</dc:creator>
  <cp:lastModifiedBy>suematsu yasunori</cp:lastModifiedBy>
  <cp:revision>83</cp:revision>
  <cp:lastPrinted>2022-03-24T10:36:21Z</cp:lastPrinted>
  <dcterms:created xsi:type="dcterms:W3CDTF">2020-10-02T03:01:39Z</dcterms:created>
  <dcterms:modified xsi:type="dcterms:W3CDTF">2022-03-25T01:05:43Z</dcterms:modified>
</cp:coreProperties>
</file>